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sldIdLst>
    <p:sldId id="262" r:id="rId2"/>
    <p:sldId id="256" r:id="rId3"/>
    <p:sldId id="257" r:id="rId4"/>
    <p:sldId id="258" r:id="rId5"/>
    <p:sldId id="259" r:id="rId6"/>
    <p:sldId id="260" r:id="rId7"/>
    <p:sldId id="261" r:id="rId8"/>
    <p:sldId id="274" r:id="rId9"/>
    <p:sldId id="263" r:id="rId10"/>
    <p:sldId id="264" r:id="rId11"/>
    <p:sldId id="281" r:id="rId12"/>
    <p:sldId id="275" r:id="rId13"/>
    <p:sldId id="282" r:id="rId14"/>
    <p:sldId id="276" r:id="rId15"/>
    <p:sldId id="277" r:id="rId16"/>
    <p:sldId id="278" r:id="rId17"/>
    <p:sldId id="279" r:id="rId18"/>
    <p:sldId id="285" r:id="rId19"/>
    <p:sldId id="283" r:id="rId20"/>
    <p:sldId id="269" r:id="rId21"/>
    <p:sldId id="270" r:id="rId22"/>
    <p:sldId id="265" r:id="rId23"/>
    <p:sldId id="267" r:id="rId24"/>
    <p:sldId id="272" r:id="rId25"/>
    <p:sldId id="27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108"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9314696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44911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6CD00D5-EDC9-410E-AF82-4B20C697AC2A}" type="slidenum">
              <a:rPr lang="en-IN" smtClean="0"/>
              <a:t>‹#›</a:t>
            </a:fld>
            <a:endParaRPr lang="en-IN"/>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195818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C1D09F4-7670-4742-9488-98E5FE94D08A}"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9193799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C1D09F4-7670-4742-9488-98E5FE94D08A}"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6CD00D5-EDC9-410E-AF82-4B20C697AC2A}" type="slidenum">
              <a:rPr lang="en-IN" smtClean="0"/>
              <a:t>‹#›</a:t>
            </a:fld>
            <a:endParaRPr lang="en-IN"/>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9907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C1D09F4-7670-4742-9488-98E5FE94D08A}"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1939563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2710071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3071859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261460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1D09F4-7670-4742-9488-98E5FE94D08A}" type="datetimeFigureOut">
              <a:rPr lang="en-IN" smtClean="0"/>
              <a:t>01-07-2020</a:t>
            </a:fld>
            <a:endParaRPr lang="en-IN"/>
          </a:p>
        </p:txBody>
      </p:sp>
      <p:sp>
        <p:nvSpPr>
          <p:cNvPr id="5" name="Footer Placeholder 4"/>
          <p:cNvSpPr>
            <a:spLocks noGrp="1"/>
          </p:cNvSpPr>
          <p:nvPr>
            <p:ph type="ftr" sz="quarter" idx="11"/>
          </p:nvPr>
        </p:nvSpPr>
        <p:spPr/>
        <p:txBody>
          <a:bodyPr/>
          <a:lstStyle/>
          <a:p>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35211786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1D09F4-7670-4742-9488-98E5FE94D08A}"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1860188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1D09F4-7670-4742-9488-98E5FE94D08A}" type="datetimeFigureOut">
              <a:rPr lang="en-IN" smtClean="0"/>
              <a:t>01-07-2020</a:t>
            </a:fld>
            <a:endParaRPr lang="en-IN"/>
          </a:p>
        </p:txBody>
      </p:sp>
      <p:sp>
        <p:nvSpPr>
          <p:cNvPr id="8" name="Footer Placeholder 7"/>
          <p:cNvSpPr>
            <a:spLocks noGrp="1"/>
          </p:cNvSpPr>
          <p:nvPr>
            <p:ph type="ftr" sz="quarter" idx="11"/>
          </p:nvPr>
        </p:nvSpPr>
        <p:spPr/>
        <p:txBody>
          <a:bodyPr/>
          <a:lstStyle/>
          <a:p>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292841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1D09F4-7670-4742-9488-98E5FE94D08A}" type="datetimeFigureOut">
              <a:rPr lang="en-IN" smtClean="0"/>
              <a:t>01-07-2020</a:t>
            </a:fld>
            <a:endParaRPr lang="en-IN"/>
          </a:p>
        </p:txBody>
      </p:sp>
      <p:sp>
        <p:nvSpPr>
          <p:cNvPr id="4" name="Footer Placeholder 3"/>
          <p:cNvSpPr>
            <a:spLocks noGrp="1"/>
          </p:cNvSpPr>
          <p:nvPr>
            <p:ph type="ftr" sz="quarter" idx="11"/>
          </p:nvPr>
        </p:nvSpPr>
        <p:spPr/>
        <p:txBody>
          <a:bodyPr/>
          <a:lstStyle/>
          <a:p>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10724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D09F4-7670-4742-9488-98E5FE94D08A}" type="datetimeFigureOut">
              <a:rPr lang="en-IN" smtClean="0"/>
              <a:t>01-07-2020</a:t>
            </a:fld>
            <a:endParaRPr lang="en-IN"/>
          </a:p>
        </p:txBody>
      </p:sp>
      <p:sp>
        <p:nvSpPr>
          <p:cNvPr id="3" name="Footer Placeholder 2"/>
          <p:cNvSpPr>
            <a:spLocks noGrp="1"/>
          </p:cNvSpPr>
          <p:nvPr>
            <p:ph type="ftr" sz="quarter" idx="11"/>
          </p:nvPr>
        </p:nvSpPr>
        <p:spPr/>
        <p:txBody>
          <a:bodyPr/>
          <a:lstStyle/>
          <a:p>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531670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1D09F4-7670-4742-9488-98E5FE94D08A}"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2481099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C1D09F4-7670-4742-9488-98E5FE94D08A}" type="datetimeFigureOut">
              <a:rPr lang="en-IN" smtClean="0"/>
              <a:t>01-07-2020</a:t>
            </a:fld>
            <a:endParaRPr lang="en-IN"/>
          </a:p>
        </p:txBody>
      </p:sp>
      <p:sp>
        <p:nvSpPr>
          <p:cNvPr id="6" name="Footer Placeholder 5"/>
          <p:cNvSpPr>
            <a:spLocks noGrp="1"/>
          </p:cNvSpPr>
          <p:nvPr>
            <p:ph type="ftr" sz="quarter" idx="11"/>
          </p:nvPr>
        </p:nvSpPr>
        <p:spPr/>
        <p:txBody>
          <a:bodyPr/>
          <a:lstStyle/>
          <a:p>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6CD00D5-EDC9-410E-AF82-4B20C697AC2A}" type="slidenum">
              <a:rPr lang="en-IN" smtClean="0"/>
              <a:t>‹#›</a:t>
            </a:fld>
            <a:endParaRPr lang="en-IN"/>
          </a:p>
        </p:txBody>
      </p:sp>
    </p:spTree>
    <p:extLst>
      <p:ext uri="{BB962C8B-B14F-4D97-AF65-F5344CB8AC3E}">
        <p14:creationId xmlns:p14="http://schemas.microsoft.com/office/powerpoint/2010/main" val="2636159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C1D09F4-7670-4742-9488-98E5FE94D08A}" type="datetimeFigureOut">
              <a:rPr lang="en-IN" smtClean="0"/>
              <a:t>01-07-2020</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6CD00D5-EDC9-410E-AF82-4B20C697AC2A}" type="slidenum">
              <a:rPr lang="en-IN" smtClean="0"/>
              <a:t>‹#›</a:t>
            </a:fld>
            <a:endParaRPr lang="en-IN"/>
          </a:p>
        </p:txBody>
      </p:sp>
    </p:spTree>
    <p:extLst>
      <p:ext uri="{BB962C8B-B14F-4D97-AF65-F5344CB8AC3E}">
        <p14:creationId xmlns:p14="http://schemas.microsoft.com/office/powerpoint/2010/main" val="3170604642"/>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AEE08-EDEC-47AA-BE29-DCF5A2DA02EF}"/>
              </a:ext>
            </a:extLst>
          </p:cNvPr>
          <p:cNvSpPr>
            <a:spLocks noGrp="1"/>
          </p:cNvSpPr>
          <p:nvPr>
            <p:ph type="ctrTitle"/>
          </p:nvPr>
        </p:nvSpPr>
        <p:spPr>
          <a:xfrm>
            <a:off x="0" y="0"/>
            <a:ext cx="12191999" cy="6858000"/>
          </a:xfrm>
        </p:spPr>
        <p:txBody>
          <a:bodyPr/>
          <a:lstStyle/>
          <a:p>
            <a:endParaRPr lang="en-IN" dirty="0"/>
          </a:p>
        </p:txBody>
      </p:sp>
      <p:sp>
        <p:nvSpPr>
          <p:cNvPr id="3" name="Subtitle 2">
            <a:extLst>
              <a:ext uri="{FF2B5EF4-FFF2-40B4-BE49-F238E27FC236}">
                <a16:creationId xmlns:a16="http://schemas.microsoft.com/office/drawing/2014/main" id="{7E440B59-CAB5-41C7-AFDB-CAB5F3D06838}"/>
              </a:ext>
            </a:extLst>
          </p:cNvPr>
          <p:cNvSpPr>
            <a:spLocks noGrp="1"/>
          </p:cNvSpPr>
          <p:nvPr>
            <p:ph type="subTitle" idx="1"/>
          </p:nvPr>
        </p:nvSpPr>
        <p:spPr>
          <a:xfrm>
            <a:off x="1" y="0"/>
            <a:ext cx="12191998" cy="6857999"/>
          </a:xfrm>
        </p:spPr>
        <p:txBody>
          <a:bodyPr/>
          <a:lstStyle/>
          <a:p>
            <a:endParaRPr lang="en-IN" dirty="0"/>
          </a:p>
        </p:txBody>
      </p:sp>
      <p:pic>
        <p:nvPicPr>
          <p:cNvPr id="9" name="Picture 8">
            <a:extLst>
              <a:ext uri="{FF2B5EF4-FFF2-40B4-BE49-F238E27FC236}">
                <a16:creationId xmlns:a16="http://schemas.microsoft.com/office/drawing/2014/main" id="{E0B0AD22-3CB3-4DCB-BEAB-CB98E9E3A5E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1998" cy="6984125"/>
          </a:xfrm>
          <a:prstGeom prst="rect">
            <a:avLst/>
          </a:prstGeom>
        </p:spPr>
      </p:pic>
    </p:spTree>
    <p:extLst>
      <p:ext uri="{BB962C8B-B14F-4D97-AF65-F5344CB8AC3E}">
        <p14:creationId xmlns:p14="http://schemas.microsoft.com/office/powerpoint/2010/main" val="407882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CFC34-3D6F-4D33-91F8-0F4BE9EA6D10}"/>
              </a:ext>
            </a:extLst>
          </p:cNvPr>
          <p:cNvSpPr>
            <a:spLocks noGrp="1"/>
          </p:cNvSpPr>
          <p:nvPr>
            <p:ph type="title"/>
          </p:nvPr>
        </p:nvSpPr>
        <p:spPr>
          <a:xfrm>
            <a:off x="173420" y="0"/>
            <a:ext cx="12018579" cy="709448"/>
          </a:xfrm>
        </p:spPr>
        <p:txBody>
          <a:bodyPr>
            <a:noAutofit/>
          </a:bodyPr>
          <a:lstStyle/>
          <a:p>
            <a:r>
              <a:rPr lang="en-IN" sz="5400" b="1" dirty="0">
                <a:solidFill>
                  <a:srgbClr val="265991"/>
                </a:solidFill>
                <a:latin typeface="Algerian" panose="04020705040A02060702" pitchFamily="82" charset="0"/>
              </a:rPr>
              <a:t>Steps in Survey Research design</a:t>
            </a:r>
            <a:endParaRPr lang="en-IN" sz="5400" dirty="0"/>
          </a:p>
        </p:txBody>
      </p:sp>
      <p:sp>
        <p:nvSpPr>
          <p:cNvPr id="3" name="Content Placeholder 2">
            <a:extLst>
              <a:ext uri="{FF2B5EF4-FFF2-40B4-BE49-F238E27FC236}">
                <a16:creationId xmlns:a16="http://schemas.microsoft.com/office/drawing/2014/main" id="{E6AEFED4-B770-4D59-87D9-71E45AF8C688}"/>
              </a:ext>
            </a:extLst>
          </p:cNvPr>
          <p:cNvSpPr>
            <a:spLocks noGrp="1"/>
          </p:cNvSpPr>
          <p:nvPr>
            <p:ph idx="1"/>
          </p:nvPr>
        </p:nvSpPr>
        <p:spPr>
          <a:xfrm>
            <a:off x="173420" y="709448"/>
            <a:ext cx="12018580" cy="6148552"/>
          </a:xfrm>
        </p:spPr>
        <p:txBody>
          <a:bodyPr/>
          <a:lstStyle/>
          <a:p>
            <a:pPr fontAlgn="base">
              <a:buFont typeface="+mj-lt"/>
              <a:buAutoNum type="arabicPeriod"/>
            </a:pPr>
            <a:endParaRPr lang="en-US" dirty="0">
              <a:solidFill>
                <a:srgbClr val="757575"/>
              </a:solidFill>
              <a:latin typeface="&amp;quot"/>
            </a:endParaRPr>
          </a:p>
          <a:p>
            <a:pPr fontAlgn="base">
              <a:buFont typeface="+mj-lt"/>
              <a:buAutoNum type="arabicPeriod"/>
            </a:pPr>
            <a:endParaRPr lang="en-US" dirty="0">
              <a:solidFill>
                <a:srgbClr val="757575"/>
              </a:solidFill>
              <a:latin typeface="&amp;quot"/>
            </a:endParaRPr>
          </a:p>
          <a:p>
            <a:pPr marL="0" indent="0" fontAlgn="base">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5.The process of data gathering (or simply the step of executing the research), where the interviews, questionnaires or any other instrument is used for which the questions are pre designed.</a:t>
            </a:r>
          </a:p>
          <a:p>
            <a:pPr marL="0" indent="0" fontAlgn="base">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6.The questionnaire (if used) is then followed up. The questions asked from the interviewee are answered, evaluated and hence the process of data gathering is completed.</a:t>
            </a:r>
          </a:p>
          <a:p>
            <a:pPr marL="0" indent="0" fontAlgn="base">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7.The data gathered is processed, analyzed, and interpreted, from which the results are concluded and the findings are then generalized.</a:t>
            </a:r>
          </a:p>
          <a:p>
            <a:pPr marL="0" indent="0" fontAlgn="base">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8.The whole study is then presented in the form of research report (called survey report) for the purpose of transmission and further study. </a:t>
            </a:r>
            <a:endParaRPr lang="en-IN" sz="2800" dirty="0">
              <a:solidFill>
                <a:schemeClr val="accent2">
                  <a:lumMod val="50000"/>
                </a:schemeClr>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825439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54776-9769-4EEA-B13E-00C4BC999946}"/>
              </a:ext>
            </a:extLst>
          </p:cNvPr>
          <p:cNvSpPr>
            <a:spLocks noGrp="1"/>
          </p:cNvSpPr>
          <p:nvPr>
            <p:ph type="title"/>
          </p:nvPr>
        </p:nvSpPr>
        <p:spPr>
          <a:xfrm>
            <a:off x="0" y="-1"/>
            <a:ext cx="12191999" cy="1198179"/>
          </a:xfrm>
        </p:spPr>
        <p:txBody>
          <a:bodyPr>
            <a:normAutofit fontScale="90000"/>
          </a:bodyPr>
          <a:lstStyle/>
          <a:p>
            <a:r>
              <a:rPr lang="en-IN" dirty="0"/>
              <a:t> </a:t>
            </a:r>
            <a:r>
              <a:rPr lang="en-US" sz="3000" dirty="0">
                <a:solidFill>
                  <a:srgbClr val="B927E9">
                    <a:lumMod val="50000"/>
                  </a:srgbClr>
                </a:solidFill>
                <a:latin typeface="Arial Black" panose="020B0A04020102020204" pitchFamily="34" charset="0"/>
                <a:ea typeface="+mn-ea"/>
                <a:cs typeface="Times New Roman" panose="02020603050405020304" pitchFamily="18" charset="0"/>
              </a:rPr>
              <a:t>            </a:t>
            </a:r>
            <a:r>
              <a:rPr lang="en-US" sz="7300" dirty="0">
                <a:solidFill>
                  <a:schemeClr val="accent2">
                    <a:lumMod val="50000"/>
                  </a:schemeClr>
                </a:solidFill>
                <a:latin typeface="Algerian" panose="04020705040A02060702" pitchFamily="82" charset="0"/>
                <a:ea typeface="+mn-ea"/>
                <a:cs typeface="Times New Roman" panose="02020603050405020304" pitchFamily="18" charset="0"/>
              </a:rPr>
              <a:t>CROSS-SECTIONAL DESIGN</a:t>
            </a:r>
            <a:endParaRPr lang="en-IN" sz="7300" dirty="0">
              <a:solidFill>
                <a:schemeClr val="accent2">
                  <a:lumMod val="50000"/>
                </a:schemeClr>
              </a:solidFill>
              <a:latin typeface="Algerian" panose="04020705040A02060702" pitchFamily="82" charset="0"/>
            </a:endParaRPr>
          </a:p>
        </p:txBody>
      </p:sp>
      <p:pic>
        <p:nvPicPr>
          <p:cNvPr id="5" name="Content Placeholder 4">
            <a:extLst>
              <a:ext uri="{FF2B5EF4-FFF2-40B4-BE49-F238E27FC236}">
                <a16:creationId xmlns:a16="http://schemas.microsoft.com/office/drawing/2014/main" id="{92AC20DF-6ABA-4698-BB7B-C8CA69EB8E2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483" y="1198179"/>
            <a:ext cx="5975131" cy="5659821"/>
          </a:xfrm>
        </p:spPr>
      </p:pic>
      <p:pic>
        <p:nvPicPr>
          <p:cNvPr id="9" name="Picture 8">
            <a:extLst>
              <a:ext uri="{FF2B5EF4-FFF2-40B4-BE49-F238E27FC236}">
                <a16:creationId xmlns:a16="http://schemas.microsoft.com/office/drawing/2014/main" id="{BE31AFEF-8F61-4C1F-B99E-539966764C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10703" y="1198178"/>
            <a:ext cx="5381296" cy="5659821"/>
          </a:xfrm>
          <a:prstGeom prst="rect">
            <a:avLst/>
          </a:prstGeom>
        </p:spPr>
      </p:pic>
    </p:spTree>
    <p:extLst>
      <p:ext uri="{BB962C8B-B14F-4D97-AF65-F5344CB8AC3E}">
        <p14:creationId xmlns:p14="http://schemas.microsoft.com/office/powerpoint/2010/main" val="3835532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32082-8344-4E3D-BC4B-2E6CCF5D48B3}"/>
              </a:ext>
            </a:extLst>
          </p:cNvPr>
          <p:cNvSpPr>
            <a:spLocks noGrp="1"/>
          </p:cNvSpPr>
          <p:nvPr>
            <p:ph type="title"/>
          </p:nvPr>
        </p:nvSpPr>
        <p:spPr>
          <a:xfrm>
            <a:off x="0" y="0"/>
            <a:ext cx="12191999" cy="930166"/>
          </a:xfrm>
        </p:spPr>
        <p:txBody>
          <a:bodyPr>
            <a:noAutofit/>
          </a:bodyPr>
          <a:lstStyle/>
          <a:p>
            <a:r>
              <a:rPr lang="en-IN" sz="6000" dirty="0">
                <a:latin typeface="Algerian" panose="04020705040A02060702" pitchFamily="82" charset="0"/>
              </a:rPr>
              <a:t>   </a:t>
            </a:r>
            <a:r>
              <a:rPr lang="en-IN" sz="6000" dirty="0">
                <a:solidFill>
                  <a:schemeClr val="accent3"/>
                </a:solidFill>
                <a:latin typeface="Algerian" panose="04020705040A02060702" pitchFamily="82" charset="0"/>
              </a:rPr>
              <a:t>TYPES OF SURVEY DESIGNS</a:t>
            </a:r>
          </a:p>
        </p:txBody>
      </p:sp>
      <p:sp>
        <p:nvSpPr>
          <p:cNvPr id="3" name="Content Placeholder 2">
            <a:extLst>
              <a:ext uri="{FF2B5EF4-FFF2-40B4-BE49-F238E27FC236}">
                <a16:creationId xmlns:a16="http://schemas.microsoft.com/office/drawing/2014/main" id="{3C150D2A-7129-4B65-8496-563B3B3F6B6B}"/>
              </a:ext>
            </a:extLst>
          </p:cNvPr>
          <p:cNvSpPr>
            <a:spLocks noGrp="1"/>
          </p:cNvSpPr>
          <p:nvPr>
            <p:ph idx="1"/>
          </p:nvPr>
        </p:nvSpPr>
        <p:spPr>
          <a:xfrm>
            <a:off x="0" y="930166"/>
            <a:ext cx="12192000" cy="5927834"/>
          </a:xfrm>
        </p:spPr>
        <p:txBody>
          <a:bodyPr>
            <a:normAutofit fontScale="92500" lnSpcReduction="10000"/>
          </a:bodyPr>
          <a:lstStyle/>
          <a:p>
            <a:pPr lvl="0">
              <a:buClr>
                <a:srgbClr val="353535"/>
              </a:buClr>
              <a:buFont typeface="Wingdings" panose="05000000000000000000" pitchFamily="2" charset="2"/>
              <a:buChar char="v"/>
            </a:pPr>
            <a:endParaRPr lang="en-US" sz="3200" dirty="0">
              <a:solidFill>
                <a:srgbClr val="31B4E6">
                  <a:lumMod val="50000"/>
                </a:srgbClr>
              </a:solidFill>
              <a:latin typeface="Times New Roman" panose="02020603050405020304" pitchFamily="18" charset="0"/>
              <a:cs typeface="Times New Roman" panose="02020603050405020304" pitchFamily="18" charset="0"/>
            </a:endParaRPr>
          </a:p>
          <a:p>
            <a:pPr marL="0" lvl="0" indent="0">
              <a:buClr>
                <a:srgbClr val="353535"/>
              </a:buClr>
              <a:buNone/>
            </a:pPr>
            <a:r>
              <a:rPr lang="en-US" sz="3200" dirty="0">
                <a:solidFill>
                  <a:schemeClr val="accent5">
                    <a:lumMod val="50000"/>
                  </a:schemeClr>
                </a:solidFill>
                <a:latin typeface="Arial Black" panose="020B0A04020102020204" pitchFamily="34" charset="0"/>
                <a:cs typeface="Times New Roman" panose="02020603050405020304" pitchFamily="18" charset="0"/>
              </a:rPr>
              <a:t>                   A) CROSS-SECTIONAL DESIGN</a:t>
            </a:r>
          </a:p>
          <a:p>
            <a:pPr lvl="0">
              <a:buClr>
                <a:srgbClr val="353535"/>
              </a:buClr>
              <a:buFont typeface="Wingdings" panose="05000000000000000000" pitchFamily="2" charset="2"/>
              <a:buChar char="v"/>
            </a:pPr>
            <a:r>
              <a:rPr lang="en-US" sz="3200" dirty="0">
                <a:solidFill>
                  <a:srgbClr val="31B4E6">
                    <a:lumMod val="50000"/>
                  </a:srgbClr>
                </a:solidFill>
                <a:latin typeface="Times New Roman" panose="02020603050405020304" pitchFamily="18" charset="0"/>
                <a:cs typeface="Times New Roman" panose="02020603050405020304" pitchFamily="18" charset="0"/>
              </a:rPr>
              <a:t>Cross-sectional studies, also known as one-shot or status studies</a:t>
            </a:r>
          </a:p>
          <a:p>
            <a:pPr lvl="0" algn="just">
              <a:buClr>
                <a:srgbClr val="353535"/>
              </a:buClr>
              <a:buFont typeface="Wingdings" panose="05000000000000000000" pitchFamily="2" charset="2"/>
              <a:buChar char="v"/>
            </a:pPr>
            <a:r>
              <a:rPr lang="en-US" sz="3200" dirty="0">
                <a:solidFill>
                  <a:srgbClr val="31B4E6">
                    <a:lumMod val="50000"/>
                  </a:srgbClr>
                </a:solidFill>
                <a:latin typeface="Times New Roman" panose="02020603050405020304" pitchFamily="18" charset="0"/>
                <a:cs typeface="Times New Roman" panose="02020603050405020304" pitchFamily="18" charset="0"/>
              </a:rPr>
              <a:t>The most commonly used design in the social sciences.</a:t>
            </a:r>
          </a:p>
          <a:p>
            <a:pPr lvl="0" algn="just">
              <a:buClr>
                <a:srgbClr val="353535"/>
              </a:buClr>
              <a:buFont typeface="Wingdings" panose="05000000000000000000" pitchFamily="2" charset="2"/>
              <a:buChar char="v"/>
            </a:pPr>
            <a:r>
              <a:rPr lang="en-US" sz="3200" dirty="0">
                <a:solidFill>
                  <a:srgbClr val="31B4E6">
                    <a:lumMod val="50000"/>
                  </a:srgbClr>
                </a:solidFill>
                <a:latin typeface="Times New Roman" panose="02020603050405020304" pitchFamily="18" charset="0"/>
                <a:cs typeface="Times New Roman" panose="02020603050405020304" pitchFamily="18" charset="0"/>
              </a:rPr>
              <a:t>This design is best suited to studies aimed at finding out the prevalence    	of a phenomenon, situation, problem, attitude or issue, by taking a    	cross-section of the population.</a:t>
            </a:r>
          </a:p>
          <a:p>
            <a:pPr lvl="0" algn="just">
              <a:buClr>
                <a:srgbClr val="353535"/>
              </a:buClr>
              <a:buFont typeface="Wingdings" panose="05000000000000000000" pitchFamily="2" charset="2"/>
              <a:buChar char="v"/>
            </a:pPr>
            <a:r>
              <a:rPr lang="en-US" sz="3200" dirty="0">
                <a:solidFill>
                  <a:srgbClr val="31B4E6">
                    <a:lumMod val="50000"/>
                  </a:srgbClr>
                </a:solidFill>
                <a:latin typeface="Times New Roman" panose="02020603050405020304" pitchFamily="18" charset="0"/>
                <a:cs typeface="Times New Roman" panose="02020603050405020304" pitchFamily="18" charset="0"/>
              </a:rPr>
              <a:t> They are useful in obtaining an overall ‘picture’ as it stands at the time 	of the study. </a:t>
            </a:r>
          </a:p>
          <a:p>
            <a:pPr lvl="0" algn="just">
              <a:buClr>
                <a:srgbClr val="353535"/>
              </a:buClr>
              <a:buFont typeface="Wingdings" panose="05000000000000000000" pitchFamily="2" charset="2"/>
              <a:buChar char="v"/>
            </a:pPr>
            <a:r>
              <a:rPr lang="en-US" sz="3200" dirty="0">
                <a:solidFill>
                  <a:srgbClr val="31B4E6">
                    <a:lumMod val="50000"/>
                  </a:srgbClr>
                </a:solidFill>
                <a:latin typeface="Times New Roman" panose="02020603050405020304" pitchFamily="18" charset="0"/>
                <a:cs typeface="Times New Roman" panose="02020603050405020304" pitchFamily="18" charset="0"/>
              </a:rPr>
              <a:t>	They are ‘designed to study some phenomenon by taking a cross-	section of it at one time’</a:t>
            </a:r>
          </a:p>
          <a:p>
            <a:pPr marL="0" lvl="0" indent="0" algn="just">
              <a:buClr>
                <a:srgbClr val="353535"/>
              </a:buClr>
              <a:buNone/>
            </a:pPr>
            <a:r>
              <a:rPr lang="en-US" sz="3200" dirty="0">
                <a:solidFill>
                  <a:prstClr val="black">
                    <a:lumMod val="75000"/>
                    <a:lumOff val="25000"/>
                  </a:prstClr>
                </a:solidFill>
                <a:latin typeface="Times New Roman" panose="02020603050405020304" pitchFamily="18" charset="0"/>
                <a:cs typeface="Times New Roman" panose="02020603050405020304" pitchFamily="18" charset="0"/>
              </a:rPr>
              <a:t>            </a:t>
            </a:r>
            <a:r>
              <a:rPr lang="en-US" sz="3200" dirty="0" err="1">
                <a:solidFill>
                  <a:srgbClr val="B927E9">
                    <a:lumMod val="50000"/>
                  </a:srgbClr>
                </a:solidFill>
                <a:latin typeface="Times New Roman" panose="02020603050405020304" pitchFamily="18" charset="0"/>
                <a:cs typeface="Times New Roman" panose="02020603050405020304" pitchFamily="18" charset="0"/>
              </a:rPr>
              <a:t>Eg;The</a:t>
            </a:r>
            <a:r>
              <a:rPr lang="en-US" sz="3200" dirty="0">
                <a:solidFill>
                  <a:srgbClr val="B927E9">
                    <a:lumMod val="50000"/>
                  </a:srgbClr>
                </a:solidFill>
                <a:latin typeface="Times New Roman" panose="02020603050405020304" pitchFamily="18" charset="0"/>
                <a:cs typeface="Times New Roman" panose="02020603050405020304" pitchFamily="18" charset="0"/>
              </a:rPr>
              <a:t> attitude of the community towards equity issues</a:t>
            </a:r>
          </a:p>
          <a:p>
            <a:pPr lvl="0" algn="just">
              <a:buClr>
                <a:srgbClr val="353535"/>
              </a:buClr>
            </a:pPr>
            <a:endParaRPr lang="en-US" sz="3200" dirty="0">
              <a:solidFill>
                <a:srgbClr val="31B4E6">
                  <a:lumMod val="50000"/>
                </a:srgbClr>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732540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0B664-2C46-4BA5-AFB8-DCF50CC3FA74}"/>
              </a:ext>
            </a:extLst>
          </p:cNvPr>
          <p:cNvSpPr>
            <a:spLocks noGrp="1"/>
          </p:cNvSpPr>
          <p:nvPr>
            <p:ph type="title"/>
          </p:nvPr>
        </p:nvSpPr>
        <p:spPr>
          <a:xfrm>
            <a:off x="0" y="0"/>
            <a:ext cx="12192000" cy="756745"/>
          </a:xfrm>
        </p:spPr>
        <p:txBody>
          <a:bodyPr>
            <a:normAutofit fontScale="90000"/>
          </a:bodyPr>
          <a:lstStyle/>
          <a:p>
            <a:r>
              <a:rPr lang="en-IN" dirty="0"/>
              <a:t>   </a:t>
            </a:r>
            <a:r>
              <a:rPr lang="en-IN" sz="6000" dirty="0">
                <a:solidFill>
                  <a:schemeClr val="accent3"/>
                </a:solidFill>
                <a:latin typeface="Algerian" panose="04020705040A02060702" pitchFamily="82" charset="0"/>
              </a:rPr>
              <a:t>LONGITUDINAL RESEARCH DESIGN</a:t>
            </a:r>
          </a:p>
        </p:txBody>
      </p:sp>
      <p:pic>
        <p:nvPicPr>
          <p:cNvPr id="5" name="Content Placeholder 4">
            <a:extLst>
              <a:ext uri="{FF2B5EF4-FFF2-40B4-BE49-F238E27FC236}">
                <a16:creationId xmlns:a16="http://schemas.microsoft.com/office/drawing/2014/main" id="{8C012019-54DC-4E9E-99B9-54622D85145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3421" y="756745"/>
            <a:ext cx="12018579" cy="6101255"/>
          </a:xfrm>
        </p:spPr>
      </p:pic>
    </p:spTree>
    <p:extLst>
      <p:ext uri="{BB962C8B-B14F-4D97-AF65-F5344CB8AC3E}">
        <p14:creationId xmlns:p14="http://schemas.microsoft.com/office/powerpoint/2010/main" val="4076500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71060-69A0-41DC-9AA7-3F8AA294029C}"/>
              </a:ext>
            </a:extLst>
          </p:cNvPr>
          <p:cNvSpPr>
            <a:spLocks noGrp="1"/>
          </p:cNvSpPr>
          <p:nvPr>
            <p:ph type="title"/>
          </p:nvPr>
        </p:nvSpPr>
        <p:spPr>
          <a:xfrm>
            <a:off x="0" y="0"/>
            <a:ext cx="12191999" cy="1576552"/>
          </a:xfrm>
        </p:spPr>
        <p:txBody>
          <a:bodyPr>
            <a:noAutofit/>
          </a:bodyPr>
          <a:lstStyle/>
          <a:p>
            <a:r>
              <a:rPr lang="en-IN" sz="6000" dirty="0">
                <a:solidFill>
                  <a:srgbClr val="31B4E6">
                    <a:lumMod val="75000"/>
                  </a:srgbClr>
                </a:solidFill>
                <a:latin typeface="Algerian" panose="04020705040A02060702" pitchFamily="82" charset="0"/>
              </a:rPr>
              <a:t>     </a:t>
            </a:r>
            <a:r>
              <a:rPr lang="en-IN" sz="6000" dirty="0">
                <a:solidFill>
                  <a:schemeClr val="accent3"/>
                </a:solidFill>
                <a:latin typeface="Algerian" panose="04020705040A02060702" pitchFamily="82" charset="0"/>
              </a:rPr>
              <a:t>TYPES OF SURVEY DESIGNS</a:t>
            </a:r>
            <a:endParaRPr lang="en-IN" sz="6000" dirty="0">
              <a:solidFill>
                <a:schemeClr val="accent3"/>
              </a:solidFill>
            </a:endParaRPr>
          </a:p>
        </p:txBody>
      </p:sp>
      <p:sp>
        <p:nvSpPr>
          <p:cNvPr id="3" name="Content Placeholder 2">
            <a:extLst>
              <a:ext uri="{FF2B5EF4-FFF2-40B4-BE49-F238E27FC236}">
                <a16:creationId xmlns:a16="http://schemas.microsoft.com/office/drawing/2014/main" id="{CC739ADD-3144-4382-9F7B-F6D1A1A3D79C}"/>
              </a:ext>
            </a:extLst>
          </p:cNvPr>
          <p:cNvSpPr>
            <a:spLocks noGrp="1"/>
          </p:cNvSpPr>
          <p:nvPr>
            <p:ph idx="1"/>
          </p:nvPr>
        </p:nvSpPr>
        <p:spPr>
          <a:xfrm>
            <a:off x="-1" y="882869"/>
            <a:ext cx="12191999" cy="5975131"/>
          </a:xfrm>
        </p:spPr>
        <p:txBody>
          <a:bodyPr>
            <a:normAutofit/>
          </a:bodyPr>
          <a:lstStyle/>
          <a:p>
            <a:endParaRPr lang="en-IN" dirty="0"/>
          </a:p>
          <a:p>
            <a:r>
              <a:rPr lang="en-IN" sz="2800" dirty="0">
                <a:solidFill>
                  <a:schemeClr val="accent5">
                    <a:lumMod val="50000"/>
                  </a:schemeClr>
                </a:solidFill>
                <a:latin typeface="Arial Black" panose="020B0A04020102020204" pitchFamily="34" charset="0"/>
              </a:rPr>
              <a:t>              B) LONGITUDINAL STUDY DESIGN</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To determine the pattern of change in relation to time, a longitudinal design is used.</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Longitudinal studies are also useful when  to collect factual information on a continuing basis. </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In longitudinal studies the study population is visited a number of times at regular intervals, usually over a long period, to collect the required information</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  These intervals are not fixed so their length may vary from study to study. </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Intervals might be as short as a week or longer than a year.</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 A longitudinal study can be seen as a series of repetitive cross-sectional studies.</a:t>
            </a:r>
            <a:endParaRPr lang="en-IN" sz="28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0113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99209-E123-4564-A0C6-BE6DF901DDCD}"/>
              </a:ext>
            </a:extLst>
          </p:cNvPr>
          <p:cNvSpPr>
            <a:spLocks noGrp="1"/>
          </p:cNvSpPr>
          <p:nvPr>
            <p:ph type="title"/>
          </p:nvPr>
        </p:nvSpPr>
        <p:spPr>
          <a:xfrm>
            <a:off x="0" y="0"/>
            <a:ext cx="12191999" cy="788276"/>
          </a:xfrm>
        </p:spPr>
        <p:txBody>
          <a:bodyPr>
            <a:normAutofit fontScale="90000"/>
          </a:bodyPr>
          <a:lstStyle/>
          <a:p>
            <a:r>
              <a:rPr lang="en-IN" sz="6000" dirty="0">
                <a:solidFill>
                  <a:srgbClr val="31B4E6">
                    <a:lumMod val="75000"/>
                  </a:srgbClr>
                </a:solidFill>
                <a:latin typeface="Algerian" panose="04020705040A02060702" pitchFamily="82" charset="0"/>
              </a:rPr>
              <a:t>             </a:t>
            </a:r>
            <a:r>
              <a:rPr lang="en-IN" sz="6000" dirty="0">
                <a:solidFill>
                  <a:schemeClr val="accent3"/>
                </a:solidFill>
                <a:latin typeface="Algerian" panose="04020705040A02060702" pitchFamily="82" charset="0"/>
              </a:rPr>
              <a:t>TYPES OF SURVEY DESIGNS</a:t>
            </a:r>
            <a:endParaRPr lang="en-IN" b="1" dirty="0">
              <a:solidFill>
                <a:schemeClr val="accent3"/>
              </a:solidFill>
            </a:endParaRPr>
          </a:p>
        </p:txBody>
      </p:sp>
      <p:sp>
        <p:nvSpPr>
          <p:cNvPr id="3" name="Content Placeholder 2">
            <a:extLst>
              <a:ext uri="{FF2B5EF4-FFF2-40B4-BE49-F238E27FC236}">
                <a16:creationId xmlns:a16="http://schemas.microsoft.com/office/drawing/2014/main" id="{1EB816ED-433D-48ED-9238-854F0B5DD350}"/>
              </a:ext>
            </a:extLst>
          </p:cNvPr>
          <p:cNvSpPr>
            <a:spLocks noGrp="1"/>
          </p:cNvSpPr>
          <p:nvPr>
            <p:ph idx="1"/>
          </p:nvPr>
        </p:nvSpPr>
        <p:spPr>
          <a:xfrm>
            <a:off x="0" y="788276"/>
            <a:ext cx="12191998" cy="6069724"/>
          </a:xfrm>
        </p:spPr>
        <p:txBody>
          <a:bodyPr>
            <a:normAutofit/>
          </a:bodyPr>
          <a:lstStyle/>
          <a:p>
            <a:r>
              <a:rPr lang="en-US" b="1" dirty="0">
                <a:solidFill>
                  <a:srgbClr val="333333"/>
                </a:solidFill>
                <a:latin typeface="Open Sans"/>
              </a:rPr>
              <a:t>                   </a:t>
            </a:r>
            <a:r>
              <a:rPr lang="en-US" sz="2800" b="1" dirty="0">
                <a:solidFill>
                  <a:schemeClr val="accent5">
                    <a:lumMod val="50000"/>
                  </a:schemeClr>
                </a:solidFill>
                <a:latin typeface="Arial Black" panose="020B0A04020102020204" pitchFamily="34" charset="0"/>
              </a:rPr>
              <a:t>Longitudinal surveys</a:t>
            </a:r>
            <a:r>
              <a:rPr lang="en-US" sz="2800" dirty="0">
                <a:solidFill>
                  <a:schemeClr val="accent5">
                    <a:lumMod val="50000"/>
                  </a:schemeClr>
                </a:solidFill>
                <a:latin typeface="Arial Black" panose="020B0A04020102020204" pitchFamily="34" charset="0"/>
              </a:rPr>
              <a:t>, can be further classified into three distinct types of longitudinal designs (trend, cohort, and panel).</a:t>
            </a:r>
          </a:p>
          <a:p>
            <a:pPr algn="just"/>
            <a:r>
              <a:rPr lang="en-US" sz="2800" b="1" dirty="0">
                <a:solidFill>
                  <a:schemeClr val="accent4">
                    <a:lumMod val="50000"/>
                  </a:schemeClr>
                </a:solidFill>
                <a:latin typeface="Times New Roman" panose="02020603050405020304" pitchFamily="18" charset="0"/>
                <a:cs typeface="Times New Roman" panose="02020603050405020304" pitchFamily="18" charset="0"/>
              </a:rPr>
              <a:t>                                a) Trend studies</a:t>
            </a:r>
          </a:p>
          <a:p>
            <a:pPr algn="just">
              <a:buFont typeface="Wingdings" panose="05000000000000000000" pitchFamily="2" charset="2"/>
              <a:buChar char="v"/>
            </a:pPr>
            <a:r>
              <a:rPr lang="en-US" sz="2800" dirty="0">
                <a:solidFill>
                  <a:schemeClr val="accent4">
                    <a:lumMod val="50000"/>
                  </a:schemeClr>
                </a:solidFill>
                <a:latin typeface="Times New Roman" panose="02020603050405020304" pitchFamily="18" charset="0"/>
                <a:cs typeface="Times New Roman" panose="02020603050405020304" pitchFamily="18" charset="0"/>
              </a:rPr>
              <a:t> </a:t>
            </a:r>
            <a:r>
              <a:rPr lang="en-US" sz="2800" dirty="0">
                <a:solidFill>
                  <a:schemeClr val="accent2">
                    <a:lumMod val="50000"/>
                  </a:schemeClr>
                </a:solidFill>
                <a:latin typeface="Times New Roman" panose="02020603050405020304" pitchFamily="18" charset="0"/>
                <a:cs typeface="Times New Roman" panose="02020603050405020304" pitchFamily="18" charset="0"/>
              </a:rPr>
              <a:t>Focus on the same population of people </a:t>
            </a:r>
          </a:p>
          <a:p>
            <a:pPr algn="just">
              <a:buFont typeface="Wingdings" panose="05000000000000000000" pitchFamily="2" charset="2"/>
              <a:buChar char="v"/>
            </a:pPr>
            <a:r>
              <a:rPr lang="en-US" sz="2800" dirty="0">
                <a:solidFill>
                  <a:schemeClr val="accent2">
                    <a:lumMod val="50000"/>
                  </a:schemeClr>
                </a:solidFill>
                <a:latin typeface="Times New Roman" panose="02020603050405020304" pitchFamily="18" charset="0"/>
                <a:cs typeface="Times New Roman" panose="02020603050405020304" pitchFamily="18" charset="0"/>
              </a:rPr>
              <a:t>Use opinion poll surveys to look at their </a:t>
            </a:r>
          </a:p>
          <a:p>
            <a:pPr marL="0" indent="0" algn="just">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      attitudes over time. </a:t>
            </a:r>
          </a:p>
          <a:p>
            <a:pPr algn="just">
              <a:buFont typeface="Wingdings" panose="05000000000000000000" pitchFamily="2" charset="2"/>
              <a:buChar char="v"/>
            </a:pPr>
            <a:r>
              <a:rPr lang="en-US" sz="2800" dirty="0">
                <a:solidFill>
                  <a:schemeClr val="accent2">
                    <a:lumMod val="50000"/>
                  </a:schemeClr>
                </a:solidFill>
                <a:latin typeface="Times New Roman" panose="02020603050405020304" pitchFamily="18" charset="0"/>
                <a:cs typeface="Times New Roman" panose="02020603050405020304" pitchFamily="18" charset="0"/>
              </a:rPr>
              <a:t> While the population is always the same</a:t>
            </a:r>
          </a:p>
          <a:p>
            <a:pPr marL="0" indent="0" algn="just">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       trend studies  select  samples from that population.</a:t>
            </a:r>
          </a:p>
          <a:p>
            <a:pPr algn="just">
              <a:buFont typeface="Wingdings" panose="05000000000000000000" pitchFamily="2" charset="2"/>
              <a:buChar char="v"/>
            </a:pPr>
            <a:r>
              <a:rPr lang="en-US" sz="2800" dirty="0">
                <a:solidFill>
                  <a:schemeClr val="accent2">
                    <a:lumMod val="50000"/>
                  </a:schemeClr>
                </a:solidFill>
                <a:latin typeface="Times New Roman" panose="02020603050405020304" pitchFamily="18" charset="0"/>
                <a:cs typeface="Times New Roman" panose="02020603050405020304" pitchFamily="18" charset="0"/>
              </a:rPr>
              <a:t>Analyze trend of a phenomenon</a:t>
            </a:r>
          </a:p>
          <a:p>
            <a:pPr algn="just">
              <a:buFont typeface="Wingdings" panose="05000000000000000000" pitchFamily="2" charset="2"/>
              <a:buChar char="v"/>
            </a:pPr>
            <a:r>
              <a:rPr lang="en-US" sz="2800" dirty="0">
                <a:solidFill>
                  <a:schemeClr val="accent5">
                    <a:lumMod val="50000"/>
                  </a:schemeClr>
                </a:solidFill>
                <a:latin typeface="Times New Roman" panose="02020603050405020304" pitchFamily="18" charset="0"/>
                <a:cs typeface="Times New Roman" panose="02020603050405020304" pitchFamily="18" charset="0"/>
              </a:rPr>
              <a:t>        </a:t>
            </a:r>
            <a:r>
              <a:rPr lang="en-US" sz="2800" dirty="0" err="1">
                <a:solidFill>
                  <a:schemeClr val="accent5">
                    <a:lumMod val="50000"/>
                  </a:schemeClr>
                </a:solidFill>
                <a:latin typeface="Times New Roman" panose="02020603050405020304" pitchFamily="18" charset="0"/>
                <a:cs typeface="Times New Roman" panose="02020603050405020304" pitchFamily="18" charset="0"/>
              </a:rPr>
              <a:t>Eg</a:t>
            </a:r>
            <a:r>
              <a:rPr lang="en-US" sz="2800" dirty="0">
                <a:solidFill>
                  <a:schemeClr val="accent5">
                    <a:lumMod val="50000"/>
                  </a:schemeClr>
                </a:solidFill>
                <a:latin typeface="Times New Roman" panose="02020603050405020304" pitchFamily="18" charset="0"/>
                <a:cs typeface="Times New Roman" panose="02020603050405020304" pitchFamily="18" charset="0"/>
              </a:rPr>
              <a:t>; survey of graduates preferring mobile learning</a:t>
            </a:r>
          </a:p>
          <a:p>
            <a:pPr algn="just"/>
            <a:endParaRPr lang="en-US" sz="2800" dirty="0">
              <a:solidFill>
                <a:schemeClr val="accent2">
                  <a:lumMod val="50000"/>
                </a:schemeClr>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8C1CF5C-B0E4-41B5-9AB6-FE5C197C26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21972" y="1781503"/>
            <a:ext cx="5870027" cy="3153104"/>
          </a:xfrm>
          <a:prstGeom prst="rect">
            <a:avLst/>
          </a:prstGeom>
        </p:spPr>
      </p:pic>
    </p:spTree>
    <p:extLst>
      <p:ext uri="{BB962C8B-B14F-4D97-AF65-F5344CB8AC3E}">
        <p14:creationId xmlns:p14="http://schemas.microsoft.com/office/powerpoint/2010/main" val="1315356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3BC12-9627-4B0D-9ADD-D9B28751FD2D}"/>
              </a:ext>
            </a:extLst>
          </p:cNvPr>
          <p:cNvSpPr>
            <a:spLocks noGrp="1"/>
          </p:cNvSpPr>
          <p:nvPr>
            <p:ph type="title"/>
          </p:nvPr>
        </p:nvSpPr>
        <p:spPr>
          <a:xfrm>
            <a:off x="0" y="0"/>
            <a:ext cx="12191999" cy="725214"/>
          </a:xfrm>
        </p:spPr>
        <p:txBody>
          <a:bodyPr>
            <a:normAutofit fontScale="90000"/>
          </a:bodyPr>
          <a:lstStyle/>
          <a:p>
            <a:r>
              <a:rPr lang="en-IN" sz="5400" dirty="0">
                <a:solidFill>
                  <a:srgbClr val="31B4E6">
                    <a:lumMod val="75000"/>
                  </a:srgbClr>
                </a:solidFill>
                <a:latin typeface="Algerian" panose="04020705040A02060702" pitchFamily="82" charset="0"/>
              </a:rPr>
              <a:t>           </a:t>
            </a:r>
            <a:r>
              <a:rPr lang="en-IN" sz="5400" dirty="0">
                <a:solidFill>
                  <a:schemeClr val="accent3"/>
                </a:solidFill>
                <a:latin typeface="Algerian" panose="04020705040A02060702" pitchFamily="82" charset="0"/>
              </a:rPr>
              <a:t>TYPES OF SURVEY DESIGNS</a:t>
            </a:r>
            <a:endParaRPr lang="en-IN" dirty="0">
              <a:solidFill>
                <a:schemeClr val="accent3"/>
              </a:solidFill>
            </a:endParaRPr>
          </a:p>
        </p:txBody>
      </p:sp>
      <p:sp>
        <p:nvSpPr>
          <p:cNvPr id="3" name="Content Placeholder 2">
            <a:extLst>
              <a:ext uri="{FF2B5EF4-FFF2-40B4-BE49-F238E27FC236}">
                <a16:creationId xmlns:a16="http://schemas.microsoft.com/office/drawing/2014/main" id="{F29E2201-B9B1-4C66-812B-BCD887E645A0}"/>
              </a:ext>
            </a:extLst>
          </p:cNvPr>
          <p:cNvSpPr>
            <a:spLocks noGrp="1"/>
          </p:cNvSpPr>
          <p:nvPr>
            <p:ph idx="1"/>
          </p:nvPr>
        </p:nvSpPr>
        <p:spPr>
          <a:xfrm>
            <a:off x="-1" y="725214"/>
            <a:ext cx="12191999" cy="6132786"/>
          </a:xfrm>
        </p:spPr>
        <p:txBody>
          <a:bodyPr/>
          <a:lstStyle/>
          <a:p>
            <a:pPr marL="0" lvl="0" indent="0" algn="just">
              <a:buClr>
                <a:srgbClr val="353535"/>
              </a:buClr>
              <a:buNone/>
            </a:pPr>
            <a:r>
              <a:rPr lang="en-US" sz="2800" b="1" dirty="0">
                <a:solidFill>
                  <a:srgbClr val="7E40CC">
                    <a:lumMod val="50000"/>
                  </a:srgbClr>
                </a:solidFill>
                <a:latin typeface="Open Sans"/>
              </a:rPr>
              <a:t>   </a:t>
            </a:r>
          </a:p>
          <a:p>
            <a:pPr marL="0" lvl="0" indent="0" algn="just">
              <a:buClr>
                <a:srgbClr val="353535"/>
              </a:buClr>
              <a:buNone/>
            </a:pPr>
            <a:r>
              <a:rPr lang="en-US" sz="2800" b="1" dirty="0">
                <a:solidFill>
                  <a:srgbClr val="7E40CC">
                    <a:lumMod val="50000"/>
                  </a:srgbClr>
                </a:solidFill>
                <a:latin typeface="Open Sans"/>
              </a:rPr>
              <a:t>                                     b) Cohort research</a:t>
            </a:r>
          </a:p>
          <a:p>
            <a:pPr lvl="0" algn="just">
              <a:buClr>
                <a:srgbClr val="353535"/>
              </a:buClr>
              <a:buFont typeface="Wingdings" panose="05000000000000000000" pitchFamily="2" charset="2"/>
              <a:buChar char="v"/>
            </a:pPr>
            <a:r>
              <a:rPr lang="en-US" sz="2800" dirty="0">
                <a:solidFill>
                  <a:srgbClr val="31B4E6">
                    <a:lumMod val="50000"/>
                  </a:srgbClr>
                </a:solidFill>
                <a:latin typeface="Times New Roman" panose="02020603050405020304" pitchFamily="18" charset="0"/>
                <a:cs typeface="Times New Roman" panose="02020603050405020304" pitchFamily="18" charset="0"/>
              </a:rPr>
              <a:t> A specific population is studied repeatedly as well</a:t>
            </a:r>
          </a:p>
          <a:p>
            <a:pPr lvl="0" algn="just">
              <a:buClr>
                <a:srgbClr val="353535"/>
              </a:buClr>
              <a:buFont typeface="Wingdings" panose="05000000000000000000" pitchFamily="2" charset="2"/>
              <a:buChar char="v"/>
            </a:pPr>
            <a:r>
              <a:rPr lang="en-US" sz="2800" dirty="0">
                <a:solidFill>
                  <a:srgbClr val="31B4E6">
                    <a:lumMod val="50000"/>
                  </a:srgbClr>
                </a:solidFill>
                <a:latin typeface="Times New Roman" panose="02020603050405020304" pitchFamily="18" charset="0"/>
                <a:cs typeface="Times New Roman" panose="02020603050405020304" pitchFamily="18" charset="0"/>
              </a:rPr>
              <a:t> This studies center around how given groups with</a:t>
            </a:r>
          </a:p>
          <a:p>
            <a:pPr marL="0" lvl="0" indent="0" algn="just">
              <a:buClr>
                <a:srgbClr val="353535"/>
              </a:buClr>
              <a:buNone/>
            </a:pPr>
            <a:r>
              <a:rPr lang="en-US" sz="2800" dirty="0">
                <a:solidFill>
                  <a:srgbClr val="31B4E6">
                    <a:lumMod val="50000"/>
                  </a:srgbClr>
                </a:solidFill>
                <a:latin typeface="Times New Roman" panose="02020603050405020304" pitchFamily="18" charset="0"/>
                <a:cs typeface="Times New Roman" panose="02020603050405020304" pitchFamily="18" charset="0"/>
              </a:rPr>
              <a:t>       a common characteristic  view social phenomena </a:t>
            </a:r>
          </a:p>
          <a:p>
            <a:pPr lvl="0" algn="just">
              <a:buClr>
                <a:srgbClr val="353535"/>
              </a:buClr>
              <a:buFont typeface="Wingdings" panose="05000000000000000000" pitchFamily="2" charset="2"/>
              <a:buChar char="v"/>
            </a:pPr>
            <a:r>
              <a:rPr lang="en-US" sz="2800" dirty="0">
                <a:solidFill>
                  <a:schemeClr val="accent2">
                    <a:lumMod val="50000"/>
                  </a:schemeClr>
                </a:solidFill>
                <a:latin typeface="Times New Roman" panose="02020603050405020304" pitchFamily="18" charset="0"/>
                <a:cs typeface="Times New Roman" panose="02020603050405020304" pitchFamily="18" charset="0"/>
              </a:rPr>
              <a:t> Cohort studies are </a:t>
            </a:r>
            <a:r>
              <a:rPr lang="en-US" sz="2800" b="1" dirty="0">
                <a:solidFill>
                  <a:schemeClr val="accent2">
                    <a:lumMod val="50000"/>
                  </a:schemeClr>
                </a:solidFill>
                <a:latin typeface="Times New Roman" panose="02020603050405020304" pitchFamily="18" charset="0"/>
                <a:cs typeface="Times New Roman" panose="02020603050405020304" pitchFamily="18" charset="0"/>
              </a:rPr>
              <a:t>longitudinal</a:t>
            </a:r>
            <a:r>
              <a:rPr lang="en-US" sz="2800" dirty="0">
                <a:solidFill>
                  <a:schemeClr val="accent2">
                    <a:lumMod val="50000"/>
                  </a:schemeClr>
                </a:solidFill>
                <a:latin typeface="Times New Roman" panose="02020603050405020304" pitchFamily="18" charset="0"/>
                <a:cs typeface="Times New Roman" panose="02020603050405020304" pitchFamily="18" charset="0"/>
              </a:rPr>
              <a:t>, which means </a:t>
            </a:r>
          </a:p>
          <a:p>
            <a:pPr marL="0" lvl="0" indent="0" algn="just">
              <a:buClr>
                <a:srgbClr val="353535"/>
              </a:buClr>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      they monitor the effects of a treatment over time. </a:t>
            </a:r>
          </a:p>
          <a:p>
            <a:pPr lvl="0" algn="just">
              <a:buClr>
                <a:srgbClr val="353535"/>
              </a:buClr>
              <a:buFont typeface="Wingdings" panose="05000000000000000000" pitchFamily="2" charset="2"/>
              <a:buChar char="v"/>
            </a:pPr>
            <a:r>
              <a:rPr lang="en-US" sz="2800" dirty="0">
                <a:solidFill>
                  <a:schemeClr val="accent2">
                    <a:lumMod val="50000"/>
                  </a:schemeClr>
                </a:solidFill>
                <a:latin typeface="Times New Roman" panose="02020603050405020304" pitchFamily="18" charset="0"/>
                <a:cs typeface="Times New Roman" panose="02020603050405020304" pitchFamily="18" charset="0"/>
              </a:rPr>
              <a:t>cohort studies are used to examine the effectiveness</a:t>
            </a:r>
          </a:p>
          <a:p>
            <a:pPr marL="0" lvl="0" indent="0" algn="just">
              <a:buClr>
                <a:srgbClr val="353535"/>
              </a:buClr>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      and outcome of a  intervention  program.</a:t>
            </a:r>
            <a:endParaRPr lang="en-IN" sz="2800" dirty="0">
              <a:solidFill>
                <a:schemeClr val="accent2">
                  <a:lumMod val="50000"/>
                </a:schemeClr>
              </a:solidFill>
              <a:latin typeface="Times New Roman" panose="02020603050405020304" pitchFamily="18" charset="0"/>
              <a:cs typeface="Times New Roman" panose="02020603050405020304" pitchFamily="18" charset="0"/>
            </a:endParaRPr>
          </a:p>
          <a:p>
            <a:r>
              <a:rPr lang="en-IN" dirty="0">
                <a:solidFill>
                  <a:schemeClr val="accent4">
                    <a:lumMod val="50000"/>
                  </a:schemeClr>
                </a:solidFill>
                <a:latin typeface="Arial Black" panose="020B0A04020102020204" pitchFamily="34" charset="0"/>
              </a:rPr>
              <a:t>              </a:t>
            </a:r>
            <a:r>
              <a:rPr lang="en-IN" dirty="0" err="1">
                <a:solidFill>
                  <a:schemeClr val="accent4">
                    <a:lumMod val="50000"/>
                  </a:schemeClr>
                </a:solidFill>
                <a:latin typeface="Arial Black" panose="020B0A04020102020204" pitchFamily="34" charset="0"/>
              </a:rPr>
              <a:t>Eg</a:t>
            </a:r>
            <a:r>
              <a:rPr lang="en-IN" sz="2000" dirty="0">
                <a:solidFill>
                  <a:schemeClr val="accent4">
                    <a:lumMod val="50000"/>
                  </a:schemeClr>
                </a:solidFill>
                <a:latin typeface="Arial Black" panose="020B0A04020102020204" pitchFamily="34" charset="0"/>
              </a:rPr>
              <a:t>;</a:t>
            </a:r>
            <a:r>
              <a:rPr lang="en-US" sz="2000" dirty="0">
                <a:solidFill>
                  <a:srgbClr val="555555"/>
                </a:solidFill>
                <a:latin typeface="Open Sans"/>
              </a:rPr>
              <a:t> </a:t>
            </a:r>
            <a:r>
              <a:rPr lang="en-US" sz="2000" dirty="0">
                <a:solidFill>
                  <a:schemeClr val="accent4">
                    <a:lumMod val="50000"/>
                  </a:schemeClr>
                </a:solidFill>
                <a:latin typeface="Arial Black" panose="020B0A04020102020204" pitchFamily="34" charset="0"/>
              </a:rPr>
              <a:t>to determine the effectiveness of the new Core curriculum.</a:t>
            </a:r>
            <a:endParaRPr lang="en-IN" sz="2000" dirty="0">
              <a:solidFill>
                <a:schemeClr val="accent4">
                  <a:lumMod val="50000"/>
                </a:schemeClr>
              </a:solidFill>
              <a:latin typeface="Arial Black" panose="020B0A04020102020204" pitchFamily="34" charset="0"/>
            </a:endParaRPr>
          </a:p>
        </p:txBody>
      </p:sp>
      <p:pic>
        <p:nvPicPr>
          <p:cNvPr id="5" name="Picture 4">
            <a:extLst>
              <a:ext uri="{FF2B5EF4-FFF2-40B4-BE49-F238E27FC236}">
                <a16:creationId xmlns:a16="http://schemas.microsoft.com/office/drawing/2014/main" id="{D86183F7-71E8-47B1-9A45-F013A5C668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6993" y="725214"/>
            <a:ext cx="4325005" cy="4918841"/>
          </a:xfrm>
          <a:prstGeom prst="rect">
            <a:avLst/>
          </a:prstGeom>
        </p:spPr>
      </p:pic>
    </p:spTree>
    <p:extLst>
      <p:ext uri="{BB962C8B-B14F-4D97-AF65-F5344CB8AC3E}">
        <p14:creationId xmlns:p14="http://schemas.microsoft.com/office/powerpoint/2010/main" val="890968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9A8F1-4CBD-4945-BFF5-7A1F24D54942}"/>
              </a:ext>
            </a:extLst>
          </p:cNvPr>
          <p:cNvSpPr>
            <a:spLocks noGrp="1"/>
          </p:cNvSpPr>
          <p:nvPr>
            <p:ph type="title"/>
          </p:nvPr>
        </p:nvSpPr>
        <p:spPr>
          <a:xfrm>
            <a:off x="0" y="0"/>
            <a:ext cx="12191999" cy="788276"/>
          </a:xfrm>
        </p:spPr>
        <p:txBody>
          <a:bodyPr>
            <a:noAutofit/>
          </a:bodyPr>
          <a:lstStyle/>
          <a:p>
            <a:r>
              <a:rPr lang="en-IN" sz="6000" dirty="0">
                <a:solidFill>
                  <a:srgbClr val="31B4E6">
                    <a:lumMod val="75000"/>
                  </a:srgbClr>
                </a:solidFill>
                <a:latin typeface="Algerian" panose="04020705040A02060702" pitchFamily="82" charset="0"/>
              </a:rPr>
              <a:t> </a:t>
            </a:r>
            <a:r>
              <a:rPr lang="en-IN" sz="6000" dirty="0">
                <a:solidFill>
                  <a:schemeClr val="accent3"/>
                </a:solidFill>
                <a:latin typeface="Algerian" panose="04020705040A02060702" pitchFamily="82" charset="0"/>
              </a:rPr>
              <a:t>TYPES OF SURVEY DESIGNS</a:t>
            </a:r>
            <a:endParaRPr lang="en-IN" sz="6000" dirty="0">
              <a:solidFill>
                <a:schemeClr val="accent3"/>
              </a:solidFill>
            </a:endParaRPr>
          </a:p>
        </p:txBody>
      </p:sp>
      <p:sp>
        <p:nvSpPr>
          <p:cNvPr id="3" name="Content Placeholder 2">
            <a:extLst>
              <a:ext uri="{FF2B5EF4-FFF2-40B4-BE49-F238E27FC236}">
                <a16:creationId xmlns:a16="http://schemas.microsoft.com/office/drawing/2014/main" id="{B5CB4B1D-2225-457E-B200-F90AB5973A7D}"/>
              </a:ext>
            </a:extLst>
          </p:cNvPr>
          <p:cNvSpPr>
            <a:spLocks noGrp="1"/>
          </p:cNvSpPr>
          <p:nvPr>
            <p:ph idx="1"/>
          </p:nvPr>
        </p:nvSpPr>
        <p:spPr>
          <a:xfrm>
            <a:off x="0" y="788276"/>
            <a:ext cx="12192000" cy="6069724"/>
          </a:xfrm>
        </p:spPr>
        <p:txBody>
          <a:bodyPr/>
          <a:lstStyle/>
          <a:p>
            <a:endParaRPr lang="en-US" b="1" dirty="0">
              <a:solidFill>
                <a:srgbClr val="333333"/>
              </a:solidFill>
              <a:latin typeface="Open Sans"/>
            </a:endParaRPr>
          </a:p>
          <a:p>
            <a:pPr marL="0" indent="0">
              <a:buNone/>
            </a:pPr>
            <a:r>
              <a:rPr lang="en-US" sz="3200" b="1" dirty="0">
                <a:solidFill>
                  <a:schemeClr val="accent5">
                    <a:lumMod val="50000"/>
                  </a:schemeClr>
                </a:solidFill>
                <a:latin typeface="Arial Black" panose="020B0A04020102020204" pitchFamily="34" charset="0"/>
              </a:rPr>
              <a:t>                            c)Panel studies</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This design utilize the same sample from the same population over time. </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The more complicated and difficult to carry out</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 This is the best design to truly find out changes over time</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 Aim is to track opinions of the exact same respondents repeatedly.</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They are more focused and specific</a:t>
            </a:r>
          </a:p>
          <a:p>
            <a:r>
              <a:rPr lang="en-US" sz="2800" dirty="0">
                <a:solidFill>
                  <a:schemeClr val="accent4">
                    <a:lumMod val="50000"/>
                  </a:schemeClr>
                </a:solidFill>
                <a:latin typeface="Times New Roman" panose="02020603050405020304" pitchFamily="18" charset="0"/>
                <a:cs typeface="Times New Roman" panose="02020603050405020304" pitchFamily="18" charset="0"/>
              </a:rPr>
              <a:t>      </a:t>
            </a:r>
            <a:r>
              <a:rPr lang="en-US" sz="2800" dirty="0" err="1">
                <a:solidFill>
                  <a:schemeClr val="accent4">
                    <a:lumMod val="50000"/>
                  </a:schemeClr>
                </a:solidFill>
                <a:latin typeface="Times New Roman" panose="02020603050405020304" pitchFamily="18" charset="0"/>
                <a:cs typeface="Times New Roman" panose="02020603050405020304" pitchFamily="18" charset="0"/>
              </a:rPr>
              <a:t>Eg;library</a:t>
            </a:r>
            <a:r>
              <a:rPr lang="en-US" sz="2800" dirty="0">
                <a:solidFill>
                  <a:schemeClr val="accent4">
                    <a:lumMod val="50000"/>
                  </a:schemeClr>
                </a:solidFill>
                <a:latin typeface="Times New Roman" panose="02020603050405020304" pitchFamily="18" charset="0"/>
                <a:cs typeface="Times New Roman" panose="02020603050405020304" pitchFamily="18" charset="0"/>
              </a:rPr>
              <a:t> usage trend among </a:t>
            </a:r>
            <a:r>
              <a:rPr lang="en-US" sz="2800" dirty="0" err="1">
                <a:solidFill>
                  <a:schemeClr val="accent4">
                    <a:lumMod val="50000"/>
                  </a:schemeClr>
                </a:solidFill>
                <a:latin typeface="Times New Roman" panose="02020603050405020304" pitchFamily="18" charset="0"/>
                <a:cs typeface="Times New Roman" panose="02020603050405020304" pitchFamily="18" charset="0"/>
              </a:rPr>
              <a:t>students,frequency</a:t>
            </a:r>
            <a:r>
              <a:rPr lang="en-US" sz="2800" dirty="0">
                <a:solidFill>
                  <a:schemeClr val="accent4">
                    <a:lumMod val="50000"/>
                  </a:schemeClr>
                </a:solidFill>
                <a:latin typeface="Times New Roman" panose="02020603050405020304" pitchFamily="18" charset="0"/>
                <a:cs typeface="Times New Roman" panose="02020603050405020304" pitchFamily="18" charset="0"/>
              </a:rPr>
              <a:t> of library usage habits and change in habits if any</a:t>
            </a:r>
            <a:endParaRPr lang="en-IN" sz="2800" dirty="0">
              <a:solidFill>
                <a:schemeClr val="accent4">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6901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72C9E-2138-438F-8CB8-6F061D4D22F5}"/>
              </a:ext>
            </a:extLst>
          </p:cNvPr>
          <p:cNvSpPr>
            <a:spLocks noGrp="1"/>
          </p:cNvSpPr>
          <p:nvPr>
            <p:ph type="title"/>
          </p:nvPr>
        </p:nvSpPr>
        <p:spPr>
          <a:xfrm>
            <a:off x="141890" y="-6350"/>
            <a:ext cx="12050109" cy="747329"/>
          </a:xfrm>
        </p:spPr>
        <p:txBody>
          <a:bodyPr>
            <a:noAutofit/>
          </a:bodyPr>
          <a:lstStyle/>
          <a:p>
            <a:r>
              <a:rPr lang="en-IN" sz="4800" dirty="0">
                <a:solidFill>
                  <a:schemeClr val="accent3"/>
                </a:solidFill>
                <a:latin typeface="Algerian" panose="04020705040A02060702" pitchFamily="82" charset="0"/>
              </a:rPr>
              <a:t>Comparison of longitudinal </a:t>
            </a:r>
            <a:r>
              <a:rPr lang="en-IN" sz="5400" dirty="0">
                <a:solidFill>
                  <a:schemeClr val="accent3"/>
                </a:solidFill>
                <a:latin typeface="Algerian" panose="04020705040A02060702" pitchFamily="82" charset="0"/>
              </a:rPr>
              <a:t>designs</a:t>
            </a:r>
          </a:p>
        </p:txBody>
      </p:sp>
      <p:pic>
        <p:nvPicPr>
          <p:cNvPr id="5" name="Content Placeholder 4">
            <a:extLst>
              <a:ext uri="{FF2B5EF4-FFF2-40B4-BE49-F238E27FC236}">
                <a16:creationId xmlns:a16="http://schemas.microsoft.com/office/drawing/2014/main" id="{D10ECBB2-26B6-4E2A-A851-298C407CC5F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1890" y="740979"/>
            <a:ext cx="12050108" cy="6117021"/>
          </a:xfrm>
        </p:spPr>
      </p:pic>
    </p:spTree>
    <p:extLst>
      <p:ext uri="{BB962C8B-B14F-4D97-AF65-F5344CB8AC3E}">
        <p14:creationId xmlns:p14="http://schemas.microsoft.com/office/powerpoint/2010/main" val="2049577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9DE4F-CB95-4DAE-9C41-E97256CB47E5}"/>
              </a:ext>
            </a:extLst>
          </p:cNvPr>
          <p:cNvSpPr>
            <a:spLocks noGrp="1"/>
          </p:cNvSpPr>
          <p:nvPr>
            <p:ph type="title"/>
          </p:nvPr>
        </p:nvSpPr>
        <p:spPr>
          <a:xfrm>
            <a:off x="0" y="0"/>
            <a:ext cx="12192000" cy="756745"/>
          </a:xfrm>
        </p:spPr>
        <p:txBody>
          <a:bodyPr/>
          <a:lstStyle/>
          <a:p>
            <a:r>
              <a:rPr lang="en-IN" dirty="0"/>
              <a:t>   </a:t>
            </a:r>
            <a:r>
              <a:rPr lang="en-IN" dirty="0">
                <a:solidFill>
                  <a:schemeClr val="accent3"/>
                </a:solidFill>
                <a:latin typeface="Algerian" panose="04020705040A02060702" pitchFamily="82" charset="0"/>
              </a:rPr>
              <a:t>cross-sectional design Vs longitudinal design</a:t>
            </a:r>
          </a:p>
        </p:txBody>
      </p:sp>
      <p:pic>
        <p:nvPicPr>
          <p:cNvPr id="5" name="Content Placeholder 4">
            <a:extLst>
              <a:ext uri="{FF2B5EF4-FFF2-40B4-BE49-F238E27FC236}">
                <a16:creationId xmlns:a16="http://schemas.microsoft.com/office/drawing/2014/main" id="{57305A69-45AB-416D-BF9F-6CE7A354B48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9186" y="1277006"/>
            <a:ext cx="12002814" cy="5580993"/>
          </a:xfrm>
        </p:spPr>
      </p:pic>
    </p:spTree>
    <p:extLst>
      <p:ext uri="{BB962C8B-B14F-4D97-AF65-F5344CB8AC3E}">
        <p14:creationId xmlns:p14="http://schemas.microsoft.com/office/powerpoint/2010/main" val="3178404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328D0-E5AA-4F6B-92F7-76AF5A77BB61}"/>
              </a:ext>
            </a:extLst>
          </p:cNvPr>
          <p:cNvSpPr>
            <a:spLocks noGrp="1"/>
          </p:cNvSpPr>
          <p:nvPr>
            <p:ph type="ctrTitle"/>
          </p:nvPr>
        </p:nvSpPr>
        <p:spPr>
          <a:xfrm>
            <a:off x="0" y="1"/>
            <a:ext cx="12192000" cy="898634"/>
          </a:xfrm>
        </p:spPr>
        <p:txBody>
          <a:bodyPr>
            <a:normAutofit fontScale="90000"/>
          </a:bodyPr>
          <a:lstStyle/>
          <a:p>
            <a:r>
              <a:rPr lang="en-IN" dirty="0">
                <a:solidFill>
                  <a:schemeClr val="accent2">
                    <a:lumMod val="50000"/>
                  </a:schemeClr>
                </a:solidFill>
                <a:latin typeface="Algerian" panose="04020705040A02060702" pitchFamily="82" charset="0"/>
              </a:rPr>
              <a:t>                 </a:t>
            </a:r>
            <a:r>
              <a:rPr lang="en-IN" sz="7300" dirty="0">
                <a:solidFill>
                  <a:schemeClr val="accent2">
                    <a:lumMod val="50000"/>
                  </a:schemeClr>
                </a:solidFill>
                <a:latin typeface="Algerian" panose="04020705040A02060702" pitchFamily="82" charset="0"/>
              </a:rPr>
              <a:t>survey design</a:t>
            </a:r>
          </a:p>
        </p:txBody>
      </p:sp>
      <p:sp>
        <p:nvSpPr>
          <p:cNvPr id="3" name="Subtitle 2">
            <a:extLst>
              <a:ext uri="{FF2B5EF4-FFF2-40B4-BE49-F238E27FC236}">
                <a16:creationId xmlns:a16="http://schemas.microsoft.com/office/drawing/2014/main" id="{E2C392E2-C48E-4D36-8E52-5672563C476B}"/>
              </a:ext>
            </a:extLst>
          </p:cNvPr>
          <p:cNvSpPr>
            <a:spLocks noGrp="1"/>
          </p:cNvSpPr>
          <p:nvPr>
            <p:ph type="subTitle" idx="1"/>
          </p:nvPr>
        </p:nvSpPr>
        <p:spPr>
          <a:xfrm>
            <a:off x="268014" y="898635"/>
            <a:ext cx="11923986" cy="5959364"/>
          </a:xfrm>
        </p:spPr>
        <p:txBody>
          <a:bodyPr/>
          <a:lstStyle/>
          <a:p>
            <a:pPr lvl="0" algn="ctr" defTabSz="457200">
              <a:lnSpc>
                <a:spcPct val="100000"/>
              </a:lnSpc>
              <a:buClr>
                <a:srgbClr val="E78712"/>
              </a:buClr>
            </a:pPr>
            <a:r>
              <a:rPr lang="en-US" sz="2800" i="1" dirty="0">
                <a:solidFill>
                  <a:schemeClr val="accent2">
                    <a:lumMod val="75000"/>
                  </a:schemeClr>
                </a:solidFill>
                <a:latin typeface="Cooper Black" panose="0208090404030B020404" pitchFamily="18" charset="0"/>
              </a:rPr>
              <a:t>Dr. VIJAYALEKSHMI N S</a:t>
            </a:r>
          </a:p>
          <a:p>
            <a:pPr lvl="0" algn="ctr" defTabSz="457200">
              <a:lnSpc>
                <a:spcPct val="100000"/>
              </a:lnSpc>
              <a:buClr>
                <a:srgbClr val="E78712"/>
              </a:buClr>
            </a:pPr>
            <a:r>
              <a:rPr lang="en-US" sz="2800" i="1" dirty="0">
                <a:solidFill>
                  <a:schemeClr val="accent2">
                    <a:lumMod val="75000"/>
                  </a:schemeClr>
                </a:solidFill>
                <a:latin typeface="Cooper Black" panose="0208090404030B020404" pitchFamily="18" charset="0"/>
              </a:rPr>
              <a:t>ASSISTANT  PROFESSOR</a:t>
            </a:r>
          </a:p>
          <a:p>
            <a:pPr lvl="0" algn="ctr" defTabSz="457200">
              <a:lnSpc>
                <a:spcPct val="100000"/>
              </a:lnSpc>
              <a:buClr>
                <a:srgbClr val="E78712"/>
              </a:buClr>
            </a:pPr>
            <a:r>
              <a:rPr lang="en-US" sz="2800" i="1" dirty="0" err="1">
                <a:solidFill>
                  <a:schemeClr val="accent2">
                    <a:lumMod val="75000"/>
                  </a:schemeClr>
                </a:solidFill>
                <a:latin typeface="Cooper Black" panose="0208090404030B020404" pitchFamily="18" charset="0"/>
              </a:rPr>
              <a:t>M.Ed</a:t>
            </a:r>
            <a:r>
              <a:rPr lang="en-US" sz="2800" i="1" dirty="0">
                <a:solidFill>
                  <a:schemeClr val="accent2">
                    <a:lumMod val="75000"/>
                  </a:schemeClr>
                </a:solidFill>
                <a:latin typeface="Cooper Black" panose="0208090404030B020404" pitchFamily="18" charset="0"/>
              </a:rPr>
              <a:t> DEPARTMENT</a:t>
            </a:r>
          </a:p>
          <a:p>
            <a:pPr lvl="0" algn="ctr" defTabSz="457200">
              <a:lnSpc>
                <a:spcPct val="100000"/>
              </a:lnSpc>
              <a:buClr>
                <a:srgbClr val="E78712"/>
              </a:buClr>
            </a:pPr>
            <a:r>
              <a:rPr lang="en-US" sz="2800" i="1" dirty="0">
                <a:solidFill>
                  <a:schemeClr val="accent2">
                    <a:lumMod val="75000"/>
                  </a:schemeClr>
                </a:solidFill>
                <a:latin typeface="Cooper Black" panose="0208090404030B020404" pitchFamily="18" charset="0"/>
              </a:rPr>
              <a:t>FATHIMA MEMORIAL TRAINING COLLEGE</a:t>
            </a:r>
          </a:p>
          <a:p>
            <a:pPr lvl="0" algn="ctr" defTabSz="457200">
              <a:lnSpc>
                <a:spcPct val="100000"/>
              </a:lnSpc>
              <a:buClr>
                <a:srgbClr val="E78712"/>
              </a:buClr>
            </a:pPr>
            <a:r>
              <a:rPr lang="en-US" sz="2800" i="1" dirty="0">
                <a:solidFill>
                  <a:schemeClr val="accent2">
                    <a:lumMod val="75000"/>
                  </a:schemeClr>
                </a:solidFill>
                <a:latin typeface="Cooper Black" panose="0208090404030B020404" pitchFamily="18" charset="0"/>
              </a:rPr>
              <a:t>KOLLAM, KERALA STATE</a:t>
            </a:r>
            <a:endParaRPr lang="en-IN" sz="2800" i="1" dirty="0">
              <a:solidFill>
                <a:schemeClr val="accent2">
                  <a:lumMod val="75000"/>
                </a:schemeClr>
              </a:solidFill>
              <a:latin typeface="Cooper Black" panose="0208090404030B020404" pitchFamily="18" charset="0"/>
            </a:endParaRPr>
          </a:p>
          <a:p>
            <a:endParaRPr lang="en-IN" dirty="0"/>
          </a:p>
        </p:txBody>
      </p:sp>
    </p:spTree>
    <p:extLst>
      <p:ext uri="{BB962C8B-B14F-4D97-AF65-F5344CB8AC3E}">
        <p14:creationId xmlns:p14="http://schemas.microsoft.com/office/powerpoint/2010/main" val="3168662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E0B1F-662B-497B-9BCC-E422CDE7FD1E}"/>
              </a:ext>
            </a:extLst>
          </p:cNvPr>
          <p:cNvSpPr>
            <a:spLocks noGrp="1"/>
          </p:cNvSpPr>
          <p:nvPr>
            <p:ph type="title"/>
          </p:nvPr>
        </p:nvSpPr>
        <p:spPr>
          <a:xfrm>
            <a:off x="0" y="0"/>
            <a:ext cx="12191999" cy="740979"/>
          </a:xfrm>
        </p:spPr>
        <p:txBody>
          <a:bodyPr>
            <a:noAutofit/>
          </a:bodyPr>
          <a:lstStyle/>
          <a:p>
            <a:r>
              <a:rPr lang="en-US" sz="5400" b="1" dirty="0">
                <a:solidFill>
                  <a:schemeClr val="accent3"/>
                </a:solidFill>
                <a:latin typeface="Algerian" panose="04020705040A02060702" pitchFamily="82" charset="0"/>
              </a:rPr>
              <a:t>ADVANTAGES  OF SURVEY design</a:t>
            </a:r>
            <a:endParaRPr lang="en-IN" sz="5400" dirty="0">
              <a:solidFill>
                <a:schemeClr val="accent3"/>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5A9B30E8-9D02-4AA2-A596-F820824C74E2}"/>
              </a:ext>
            </a:extLst>
          </p:cNvPr>
          <p:cNvSpPr>
            <a:spLocks noGrp="1"/>
          </p:cNvSpPr>
          <p:nvPr>
            <p:ph idx="1"/>
          </p:nvPr>
        </p:nvSpPr>
        <p:spPr>
          <a:xfrm>
            <a:off x="-1" y="740979"/>
            <a:ext cx="12191999" cy="6117021"/>
          </a:xfrm>
        </p:spPr>
        <p:txBody>
          <a:bodyPr>
            <a:normAutofit/>
          </a:bodyPr>
          <a:lstStyle/>
          <a:p>
            <a:endParaRPr lang="en-US" dirty="0">
              <a:solidFill>
                <a:srgbClr val="000000"/>
              </a:solidFill>
              <a:latin typeface="Courier New" panose="02070309020205020404" pitchFamily="49" charset="0"/>
            </a:endParaRPr>
          </a:p>
          <a:p>
            <a:r>
              <a:rPr lang="en-US" dirty="0">
                <a:solidFill>
                  <a:srgbClr val="000000"/>
                </a:solidFill>
                <a:latin typeface="Courier New" panose="02070309020205020404" pitchFamily="49" charset="0"/>
              </a:rPr>
              <a:t> </a:t>
            </a:r>
            <a:r>
              <a:rPr lang="en-US" sz="2400" dirty="0">
                <a:solidFill>
                  <a:schemeClr val="accent2">
                    <a:lumMod val="50000"/>
                  </a:schemeClr>
                </a:solidFill>
                <a:latin typeface="Times New Roman" panose="02020603050405020304" pitchFamily="18" charset="0"/>
                <a:cs typeface="Times New Roman" panose="02020603050405020304" pitchFamily="18" charset="0"/>
              </a:rPr>
              <a:t>It gives the opportunity to researcher to see the reality more closely, inference are not based  	on theory or dogma but it is based on facts.</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Survey research design ensures greater objectivity.</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It helps to know the social situation. </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The important aspect of survey study is its versatility. It is the only practical way to collect many types of information from individuals, such as personal characteristics, socio-economic data, attitudes, opinions, experiences and expectations. </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Facilitates to draw generalizations about population on the basis of data from representative sample. </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It is flexible and allows various methods of collection of data. </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It sensitizes the researcher to unanticipated or unknown problems. </a:t>
            </a:r>
            <a:endParaRPr lang="en-IN"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6119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B2083-86BC-4321-AD34-3A3E3BF33C75}"/>
              </a:ext>
            </a:extLst>
          </p:cNvPr>
          <p:cNvSpPr>
            <a:spLocks noGrp="1"/>
          </p:cNvSpPr>
          <p:nvPr>
            <p:ph type="title"/>
          </p:nvPr>
        </p:nvSpPr>
        <p:spPr>
          <a:xfrm>
            <a:off x="0" y="0"/>
            <a:ext cx="12191999" cy="709448"/>
          </a:xfrm>
        </p:spPr>
        <p:txBody>
          <a:bodyPr>
            <a:normAutofit fontScale="90000"/>
          </a:bodyPr>
          <a:lstStyle/>
          <a:p>
            <a:r>
              <a:rPr lang="en-IN" dirty="0"/>
              <a:t>   </a:t>
            </a:r>
            <a:r>
              <a:rPr lang="en-IN" sz="6000" dirty="0">
                <a:solidFill>
                  <a:schemeClr val="accent3"/>
                </a:solidFill>
                <a:latin typeface="Algerian" panose="04020705040A02060702" pitchFamily="82" charset="0"/>
              </a:rPr>
              <a:t>disadvantages of survey design</a:t>
            </a:r>
          </a:p>
        </p:txBody>
      </p:sp>
      <p:sp>
        <p:nvSpPr>
          <p:cNvPr id="3" name="Content Placeholder 2">
            <a:extLst>
              <a:ext uri="{FF2B5EF4-FFF2-40B4-BE49-F238E27FC236}">
                <a16:creationId xmlns:a16="http://schemas.microsoft.com/office/drawing/2014/main" id="{22E949D8-47CF-4AA1-BA1F-F706D9790D2E}"/>
              </a:ext>
            </a:extLst>
          </p:cNvPr>
          <p:cNvSpPr>
            <a:spLocks noGrp="1"/>
          </p:cNvSpPr>
          <p:nvPr>
            <p:ph idx="1"/>
          </p:nvPr>
        </p:nvSpPr>
        <p:spPr>
          <a:xfrm>
            <a:off x="1" y="851338"/>
            <a:ext cx="12191998" cy="5864772"/>
          </a:xfrm>
        </p:spPr>
        <p:txBody>
          <a:bodyPr/>
          <a:lstStyle/>
          <a:p>
            <a:endParaRPr lang="en-US" dirty="0">
              <a:solidFill>
                <a:srgbClr val="000000"/>
              </a:solidFill>
              <a:latin typeface="Courier New" panose="02070309020205020404" pitchFamily="49" charset="0"/>
            </a:endParaRPr>
          </a:p>
          <a:p>
            <a:r>
              <a:rPr lang="en-US" sz="2800" dirty="0">
                <a:solidFill>
                  <a:schemeClr val="accent2">
                    <a:lumMod val="50000"/>
                  </a:schemeClr>
                </a:solidFill>
                <a:latin typeface="Times New Roman" panose="02020603050405020304" pitchFamily="18" charset="0"/>
                <a:cs typeface="Times New Roman" panose="02020603050405020304" pitchFamily="18" charset="0"/>
              </a:rPr>
              <a:t>1. It requires training for those who collect information, which demands more financial source.</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 2. It is time consuming process, if the universe is large. </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3. Its reliability and validity is based on the honesty and efficiency of the  					researcher. </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4. Survey mostly based on samples, so always there is a possibility of sampling error.</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 5. As data is collected from primary sources, the feasibility is depends upon the willingness and cooperation of the respondents. </a:t>
            </a:r>
          </a:p>
          <a:p>
            <a:r>
              <a:rPr lang="en-US" sz="2800" dirty="0">
                <a:solidFill>
                  <a:schemeClr val="accent2">
                    <a:lumMod val="50000"/>
                  </a:schemeClr>
                </a:solidFill>
                <a:latin typeface="Times New Roman" panose="02020603050405020304" pitchFamily="18" charset="0"/>
                <a:cs typeface="Times New Roman" panose="02020603050405020304" pitchFamily="18" charset="0"/>
              </a:rPr>
              <a:t>6. There is a possibility of response error, due to respondents’ untrue / misleading answers.</a:t>
            </a:r>
            <a:endParaRPr lang="en-IN" sz="28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52781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A734E-133E-47DA-83CF-761FA9E2D762}"/>
              </a:ext>
            </a:extLst>
          </p:cNvPr>
          <p:cNvSpPr>
            <a:spLocks noGrp="1"/>
          </p:cNvSpPr>
          <p:nvPr>
            <p:ph type="title"/>
          </p:nvPr>
        </p:nvSpPr>
        <p:spPr>
          <a:xfrm>
            <a:off x="173421" y="0"/>
            <a:ext cx="12018579" cy="756745"/>
          </a:xfrm>
        </p:spPr>
        <p:txBody>
          <a:bodyPr>
            <a:noAutofit/>
          </a:bodyPr>
          <a:lstStyle/>
          <a:p>
            <a:r>
              <a:rPr lang="en-US" sz="4400" dirty="0">
                <a:solidFill>
                  <a:schemeClr val="accent3"/>
                </a:solidFill>
                <a:latin typeface="Algerian" panose="04020705040A02060702" pitchFamily="82" charset="0"/>
              </a:rPr>
              <a:t>Privacy and ethics in survey research </a:t>
            </a:r>
            <a:endParaRPr lang="en-IN" sz="4400" dirty="0">
              <a:solidFill>
                <a:schemeClr val="accent3"/>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F89DDA77-2286-4AAE-B605-27E51EBC2986}"/>
              </a:ext>
            </a:extLst>
          </p:cNvPr>
          <p:cNvSpPr>
            <a:spLocks noGrp="1"/>
          </p:cNvSpPr>
          <p:nvPr>
            <p:ph idx="1"/>
          </p:nvPr>
        </p:nvSpPr>
        <p:spPr>
          <a:xfrm>
            <a:off x="173421" y="646386"/>
            <a:ext cx="12018579" cy="6211614"/>
          </a:xfrm>
        </p:spPr>
        <p:txBody>
          <a:bodyPr/>
          <a:lstStyle/>
          <a:p>
            <a:endParaRPr lang="en-US" dirty="0"/>
          </a:p>
          <a:p>
            <a:endParaRPr lang="en-US" dirty="0"/>
          </a:p>
          <a:p>
            <a:r>
              <a:rPr lang="en-US" sz="3200" dirty="0">
                <a:solidFill>
                  <a:schemeClr val="accent6">
                    <a:lumMod val="75000"/>
                  </a:schemeClr>
                </a:solidFill>
                <a:latin typeface="Arial Black" panose="020B0A04020102020204" pitchFamily="34" charset="0"/>
              </a:rPr>
              <a:t>Researchers should: </a:t>
            </a:r>
          </a:p>
          <a:p>
            <a:pPr marL="0" indent="0">
              <a:buNone/>
            </a:pPr>
            <a:r>
              <a:rPr lang="en-US" sz="3200" dirty="0">
                <a:solidFill>
                  <a:schemeClr val="accent2">
                    <a:lumMod val="50000"/>
                  </a:schemeClr>
                </a:solidFill>
                <a:latin typeface="Times New Roman" panose="02020603050405020304" pitchFamily="18" charset="0"/>
                <a:cs typeface="Times New Roman" panose="02020603050405020304" pitchFamily="18" charset="0"/>
              </a:rPr>
              <a:t>• keep confidential private information about survey participants</a:t>
            </a:r>
          </a:p>
          <a:p>
            <a:pPr marL="0" indent="0">
              <a:buNone/>
            </a:pPr>
            <a:r>
              <a:rPr lang="en-US" sz="3200" dirty="0">
                <a:solidFill>
                  <a:schemeClr val="accent2">
                    <a:lumMod val="50000"/>
                  </a:schemeClr>
                </a:solidFill>
                <a:latin typeface="Times New Roman" panose="02020603050405020304" pitchFamily="18" charset="0"/>
                <a:cs typeface="Times New Roman" panose="02020603050405020304" pitchFamily="18" charset="0"/>
              </a:rPr>
              <a:t> • minimize the possibility of causing psychological discomfort or harm  	to respondents</a:t>
            </a:r>
          </a:p>
          <a:p>
            <a:pPr marL="0" indent="0">
              <a:buNone/>
            </a:pPr>
            <a:r>
              <a:rPr lang="en-US" sz="3200" dirty="0">
                <a:solidFill>
                  <a:schemeClr val="accent2">
                    <a:lumMod val="50000"/>
                  </a:schemeClr>
                </a:solidFill>
                <a:latin typeface="Times New Roman" panose="02020603050405020304" pitchFamily="18" charset="0"/>
                <a:cs typeface="Times New Roman" panose="02020603050405020304" pitchFamily="18" charset="0"/>
              </a:rPr>
              <a:t> • when possible use paper-based, self-administered questionnaires 	(SAQ) instead of face-to-face survey to elicit information of a 			sensitive nature. </a:t>
            </a:r>
          </a:p>
          <a:p>
            <a:pPr marL="0" indent="0">
              <a:buNone/>
            </a:pPr>
            <a:r>
              <a:rPr lang="en-US" sz="3200" dirty="0">
                <a:solidFill>
                  <a:schemeClr val="accent2">
                    <a:lumMod val="50000"/>
                  </a:schemeClr>
                </a:solidFill>
                <a:latin typeface="Times New Roman" panose="02020603050405020304" pitchFamily="18" charset="0"/>
                <a:cs typeface="Times New Roman" panose="02020603050405020304" pitchFamily="18" charset="0"/>
              </a:rPr>
              <a:t> </a:t>
            </a:r>
          </a:p>
          <a:p>
            <a:pPr marL="0" indent="0">
              <a:buNone/>
            </a:pPr>
            <a:endParaRPr lang="en-US" dirty="0">
              <a:solidFill>
                <a:schemeClr val="accent6">
                  <a:lumMod val="75000"/>
                </a:schemeClr>
              </a:solidFill>
              <a:latin typeface="Arial Black" panose="020B0A04020102020204" pitchFamily="34" charset="0"/>
            </a:endParaRPr>
          </a:p>
        </p:txBody>
      </p:sp>
    </p:spTree>
    <p:extLst>
      <p:ext uri="{BB962C8B-B14F-4D97-AF65-F5344CB8AC3E}">
        <p14:creationId xmlns:p14="http://schemas.microsoft.com/office/powerpoint/2010/main" val="22426700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3124E-A4FE-4B35-BDF9-38992125A3B8}"/>
              </a:ext>
            </a:extLst>
          </p:cNvPr>
          <p:cNvSpPr>
            <a:spLocks noGrp="1"/>
          </p:cNvSpPr>
          <p:nvPr>
            <p:ph type="title"/>
          </p:nvPr>
        </p:nvSpPr>
        <p:spPr>
          <a:xfrm>
            <a:off x="126124" y="0"/>
            <a:ext cx="12065875" cy="725214"/>
          </a:xfrm>
        </p:spPr>
        <p:txBody>
          <a:bodyPr>
            <a:normAutofit fontScale="90000"/>
          </a:bodyPr>
          <a:lstStyle/>
          <a:p>
            <a:r>
              <a:rPr lang="en-IN" dirty="0"/>
              <a:t> </a:t>
            </a:r>
            <a:r>
              <a:rPr lang="en-IN" sz="6000" dirty="0">
                <a:latin typeface="Algerian" panose="04020705040A02060702" pitchFamily="82" charset="0"/>
              </a:rPr>
              <a:t>Suggested readings</a:t>
            </a:r>
          </a:p>
        </p:txBody>
      </p:sp>
      <p:sp>
        <p:nvSpPr>
          <p:cNvPr id="3" name="Content Placeholder 2">
            <a:extLst>
              <a:ext uri="{FF2B5EF4-FFF2-40B4-BE49-F238E27FC236}">
                <a16:creationId xmlns:a16="http://schemas.microsoft.com/office/drawing/2014/main" id="{50AB1653-529B-49CE-837F-E7BB60F4EA67}"/>
              </a:ext>
            </a:extLst>
          </p:cNvPr>
          <p:cNvSpPr>
            <a:spLocks noGrp="1"/>
          </p:cNvSpPr>
          <p:nvPr>
            <p:ph idx="1"/>
          </p:nvPr>
        </p:nvSpPr>
        <p:spPr>
          <a:xfrm>
            <a:off x="0" y="725214"/>
            <a:ext cx="12191999" cy="6132786"/>
          </a:xfrm>
        </p:spPr>
        <p:txBody>
          <a:bodyPr/>
          <a:lstStyle/>
          <a:p>
            <a:endParaRPr lang="en-US" dirty="0">
              <a:solidFill>
                <a:srgbClr val="252525"/>
              </a:solidFill>
              <a:latin typeface="Arial" panose="020B0604020202020204" pitchFamily="34" charset="0"/>
            </a:endParaRPr>
          </a:p>
          <a:p>
            <a:endParaRPr lang="en-US" sz="2400" dirty="0">
              <a:solidFill>
                <a:srgbClr val="252525"/>
              </a:solidFill>
              <a:latin typeface="Times New Roman" panose="02020603050405020304" pitchFamily="18" charset="0"/>
              <a:cs typeface="Times New Roman" panose="02020603050405020304" pitchFamily="18" charset="0"/>
            </a:endParaRPr>
          </a:p>
          <a:p>
            <a:pPr marL="0" indent="0">
              <a:buNone/>
            </a:pPr>
            <a:r>
              <a:rPr lang="en-US" sz="2400" dirty="0">
                <a:solidFill>
                  <a:schemeClr val="accent2">
                    <a:lumMod val="50000"/>
                  </a:schemeClr>
                </a:solidFill>
                <a:latin typeface="Times New Roman" panose="02020603050405020304" pitchFamily="18" charset="0"/>
                <a:cs typeface="Times New Roman" panose="02020603050405020304" pitchFamily="18" charset="0"/>
              </a:rPr>
              <a:t>     Best, John W. and Kahn, J.V. (2007), </a:t>
            </a:r>
            <a:r>
              <a:rPr lang="en-US" sz="2400" i="1" dirty="0">
                <a:solidFill>
                  <a:schemeClr val="accent2">
                    <a:lumMod val="50000"/>
                  </a:schemeClr>
                </a:solidFill>
                <a:latin typeface="Times New Roman" panose="02020603050405020304" pitchFamily="18" charset="0"/>
                <a:cs typeface="Times New Roman" panose="02020603050405020304" pitchFamily="18" charset="0"/>
              </a:rPr>
              <a:t>Research in Education</a:t>
            </a:r>
            <a:r>
              <a:rPr lang="en-US" sz="2400" dirty="0">
                <a:solidFill>
                  <a:schemeClr val="accent2">
                    <a:lumMod val="50000"/>
                  </a:schemeClr>
                </a:solidFill>
                <a:latin typeface="Times New Roman" panose="02020603050405020304" pitchFamily="18" charset="0"/>
                <a:cs typeface="Times New Roman" panose="02020603050405020304" pitchFamily="18" charset="0"/>
              </a:rPr>
              <a:t>, New Delhi: Prentice Hall of India 		Private Ltd</a:t>
            </a:r>
          </a:p>
          <a:p>
            <a:pPr marL="0" indent="0">
              <a:buNone/>
            </a:pPr>
            <a:r>
              <a:rPr lang="en-US" dirty="0">
                <a:solidFill>
                  <a:schemeClr val="accent2">
                    <a:lumMod val="50000"/>
                  </a:schemeClr>
                </a:solidFill>
                <a:latin typeface="Arial" panose="020B0604020202020204" pitchFamily="34" charset="0"/>
              </a:rPr>
              <a:t>      </a:t>
            </a:r>
            <a:r>
              <a:rPr lang="en-US" sz="2400" dirty="0">
                <a:solidFill>
                  <a:schemeClr val="accent2">
                    <a:lumMod val="50000"/>
                  </a:schemeClr>
                </a:solidFill>
                <a:latin typeface="Times New Roman" panose="02020603050405020304" pitchFamily="18" charset="0"/>
                <a:cs typeface="Times New Roman" panose="02020603050405020304" pitchFamily="18" charset="0"/>
              </a:rPr>
              <a:t>Cohen, L; &amp;Manion, L. (1994). </a:t>
            </a:r>
            <a:r>
              <a:rPr lang="en-US" sz="2400" i="1" dirty="0">
                <a:solidFill>
                  <a:schemeClr val="accent2">
                    <a:lumMod val="50000"/>
                  </a:schemeClr>
                </a:solidFill>
                <a:latin typeface="Times New Roman" panose="02020603050405020304" pitchFamily="18" charset="0"/>
                <a:cs typeface="Times New Roman" panose="02020603050405020304" pitchFamily="18" charset="0"/>
              </a:rPr>
              <a:t>Research Methods in Education </a:t>
            </a:r>
            <a:r>
              <a:rPr lang="en-US" sz="2400" dirty="0">
                <a:solidFill>
                  <a:schemeClr val="accent2">
                    <a:lumMod val="50000"/>
                  </a:schemeClr>
                </a:solidFill>
                <a:latin typeface="Times New Roman" panose="02020603050405020304" pitchFamily="18" charset="0"/>
                <a:cs typeface="Times New Roman" panose="02020603050405020304" pitchFamily="18" charset="0"/>
              </a:rPr>
              <a:t>(Fourth Edition).London:  			Routledge</a:t>
            </a:r>
            <a:br>
              <a:rPr lang="en-US" sz="2400" dirty="0">
                <a:solidFill>
                  <a:schemeClr val="accent2">
                    <a:lumMod val="50000"/>
                  </a:schemeClr>
                </a:solidFill>
                <a:latin typeface="Times New Roman" panose="02020603050405020304" pitchFamily="18" charset="0"/>
                <a:cs typeface="Times New Roman" panose="02020603050405020304" pitchFamily="18" charset="0"/>
              </a:rPr>
            </a:br>
            <a:br>
              <a:rPr lang="en-US" sz="2400" dirty="0">
                <a:solidFill>
                  <a:schemeClr val="accent2">
                    <a:lumMod val="50000"/>
                  </a:schemeClr>
                </a:solidFill>
                <a:latin typeface="Times New Roman" panose="02020603050405020304" pitchFamily="18" charset="0"/>
                <a:cs typeface="Times New Roman" panose="02020603050405020304" pitchFamily="18" charset="0"/>
              </a:rPr>
            </a:br>
            <a:r>
              <a:rPr lang="en-US" sz="2400" dirty="0">
                <a:solidFill>
                  <a:schemeClr val="accent2">
                    <a:lumMod val="50000"/>
                  </a:schemeClr>
                </a:solidFill>
                <a:latin typeface="Times New Roman" panose="02020603050405020304" pitchFamily="18" charset="0"/>
                <a:cs typeface="Times New Roman" panose="02020603050405020304" pitchFamily="18" charset="0"/>
              </a:rPr>
              <a:t>     Krishnaswami, O.R. (1993). </a:t>
            </a:r>
            <a:r>
              <a:rPr lang="en-US" sz="2400" i="1" dirty="0">
                <a:solidFill>
                  <a:schemeClr val="accent2">
                    <a:lumMod val="50000"/>
                  </a:schemeClr>
                </a:solidFill>
                <a:latin typeface="Times New Roman" panose="02020603050405020304" pitchFamily="18" charset="0"/>
                <a:cs typeface="Times New Roman" panose="02020603050405020304" pitchFamily="18" charset="0"/>
              </a:rPr>
              <a:t>Methodology of Research in Social Sciences</a:t>
            </a:r>
            <a:r>
              <a:rPr lang="en-US" sz="2400" dirty="0">
                <a:solidFill>
                  <a:schemeClr val="accent2">
                    <a:lumMod val="50000"/>
                  </a:schemeClr>
                </a:solidFill>
                <a:latin typeface="Times New Roman" panose="02020603050405020304" pitchFamily="18" charset="0"/>
                <a:cs typeface="Times New Roman" panose="02020603050405020304" pitchFamily="18" charset="0"/>
              </a:rPr>
              <a:t>. Bombay: Himalaya 			Publishing House.</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Neuman, W. L. (2011). </a:t>
            </a:r>
            <a:r>
              <a:rPr lang="en-US" sz="2400" i="1" dirty="0">
                <a:solidFill>
                  <a:schemeClr val="accent2">
                    <a:lumMod val="50000"/>
                  </a:schemeClr>
                </a:solidFill>
                <a:latin typeface="Times New Roman" panose="02020603050405020304" pitchFamily="18" charset="0"/>
                <a:cs typeface="Times New Roman" panose="02020603050405020304" pitchFamily="18" charset="0"/>
              </a:rPr>
              <a:t>Social research methods: Qualitative and quantitative approaches</a:t>
            </a:r>
            <a:r>
              <a:rPr lang="en-US" sz="2400" dirty="0">
                <a:solidFill>
                  <a:schemeClr val="accent2">
                    <a:lumMod val="50000"/>
                  </a:schemeClr>
                </a:solidFill>
                <a:latin typeface="Times New Roman" panose="02020603050405020304" pitchFamily="18" charset="0"/>
                <a:cs typeface="Times New Roman" panose="02020603050405020304" pitchFamily="18" charset="0"/>
              </a:rPr>
              <a:t> (7th 		ed.). Toronto: Pearson.</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Reddy, C.R. (1987). Research Methodology in Social Sciences. New Delhi: </a:t>
            </a:r>
            <a:r>
              <a:rPr lang="en-US" sz="2400" dirty="0" err="1">
                <a:solidFill>
                  <a:schemeClr val="accent2">
                    <a:lumMod val="50000"/>
                  </a:schemeClr>
                </a:solidFill>
                <a:latin typeface="Times New Roman" panose="02020603050405020304" pitchFamily="18" charset="0"/>
                <a:cs typeface="Times New Roman" panose="02020603050405020304" pitchFamily="18" charset="0"/>
              </a:rPr>
              <a:t>Daya</a:t>
            </a:r>
            <a:r>
              <a:rPr lang="en-US" sz="2400" dirty="0">
                <a:solidFill>
                  <a:schemeClr val="accent2">
                    <a:lumMod val="50000"/>
                  </a:schemeClr>
                </a:solidFill>
                <a:latin typeface="Times New Roman" panose="02020603050405020304" pitchFamily="18" charset="0"/>
                <a:cs typeface="Times New Roman" panose="02020603050405020304" pitchFamily="18" charset="0"/>
              </a:rPr>
              <a:t> Publishing 			House</a:t>
            </a:r>
          </a:p>
          <a:p>
            <a:endParaRPr lang="en-IN" dirty="0"/>
          </a:p>
        </p:txBody>
      </p:sp>
    </p:spTree>
    <p:extLst>
      <p:ext uri="{BB962C8B-B14F-4D97-AF65-F5344CB8AC3E}">
        <p14:creationId xmlns:p14="http://schemas.microsoft.com/office/powerpoint/2010/main" val="1064743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FF07A-019C-4CA8-94A1-703F47DF68F2}"/>
              </a:ext>
            </a:extLst>
          </p:cNvPr>
          <p:cNvSpPr>
            <a:spLocks noGrp="1"/>
          </p:cNvSpPr>
          <p:nvPr>
            <p:ph type="title"/>
          </p:nvPr>
        </p:nvSpPr>
        <p:spPr>
          <a:xfrm>
            <a:off x="0" y="0"/>
            <a:ext cx="12192000" cy="946778"/>
          </a:xfrm>
        </p:spPr>
        <p:txBody>
          <a:bodyPr>
            <a:normAutofit fontScale="90000"/>
          </a:bodyPr>
          <a:lstStyle/>
          <a:p>
            <a:r>
              <a:rPr lang="en-IN" dirty="0"/>
              <a:t>             </a:t>
            </a:r>
            <a:r>
              <a:rPr lang="en-IN" sz="7200" dirty="0">
                <a:latin typeface="Algerian" panose="04020705040A02060702" pitchFamily="82" charset="0"/>
              </a:rPr>
              <a:t>summary</a:t>
            </a:r>
          </a:p>
        </p:txBody>
      </p:sp>
      <p:sp>
        <p:nvSpPr>
          <p:cNvPr id="3" name="Content Placeholder 2">
            <a:extLst>
              <a:ext uri="{FF2B5EF4-FFF2-40B4-BE49-F238E27FC236}">
                <a16:creationId xmlns:a16="http://schemas.microsoft.com/office/drawing/2014/main" id="{0A2BA52D-1655-4913-B342-FF45063EA04E}"/>
              </a:ext>
            </a:extLst>
          </p:cNvPr>
          <p:cNvSpPr>
            <a:spLocks noGrp="1"/>
          </p:cNvSpPr>
          <p:nvPr>
            <p:ph idx="1"/>
          </p:nvPr>
        </p:nvSpPr>
        <p:spPr>
          <a:xfrm>
            <a:off x="-1" y="1198179"/>
            <a:ext cx="12191999" cy="5659821"/>
          </a:xfrm>
        </p:spPr>
        <p:txBody>
          <a:bodyPr/>
          <a:lstStyle/>
          <a:p>
            <a:pPr marL="0" indent="0">
              <a:buNone/>
            </a:pPr>
            <a:r>
              <a:rPr lang="en-US" dirty="0">
                <a:solidFill>
                  <a:srgbClr val="333333"/>
                </a:solidFill>
                <a:latin typeface="Calibri2"/>
              </a:rPr>
              <a:t>        </a:t>
            </a:r>
            <a:r>
              <a:rPr lang="en-US" sz="2800" dirty="0">
                <a:solidFill>
                  <a:schemeClr val="accent2">
                    <a:lumMod val="50000"/>
                  </a:schemeClr>
                </a:solidFill>
                <a:latin typeface="Times New Roman" panose="02020603050405020304" pitchFamily="18" charset="0"/>
                <a:cs typeface="Times New Roman" panose="02020603050405020304" pitchFamily="18" charset="0"/>
              </a:rPr>
              <a:t>Survey research is often used by researchers  to explain trends or features of   	large groups</a:t>
            </a:r>
          </a:p>
          <a:p>
            <a:pPr marL="0" indent="0">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      The key features of survey design are description, causal explanation , 	evaluation and prediction </a:t>
            </a:r>
          </a:p>
          <a:p>
            <a:pPr marL="0" indent="0">
              <a:buNone/>
            </a:pPr>
            <a:r>
              <a:rPr lang="en-US" sz="2800" dirty="0">
                <a:solidFill>
                  <a:schemeClr val="accent2">
                    <a:lumMod val="50000"/>
                  </a:schemeClr>
                </a:solidFill>
                <a:latin typeface="Times New Roman" panose="02020603050405020304" pitchFamily="18" charset="0"/>
                <a:cs typeface="Times New Roman" panose="02020603050405020304" pitchFamily="18" charset="0"/>
              </a:rPr>
              <a:t>      Cross-sectional design and longitudinal designs are the two main types of 		survey design      </a:t>
            </a:r>
          </a:p>
          <a:p>
            <a:pPr>
              <a:buFont typeface="Arial" panose="020B0604020202020204" pitchFamily="34" charset="0"/>
              <a:buChar char="•"/>
            </a:pPr>
            <a:r>
              <a:rPr lang="en-US" sz="2800" dirty="0">
                <a:solidFill>
                  <a:schemeClr val="accent2">
                    <a:lumMod val="50000"/>
                  </a:schemeClr>
                </a:solidFill>
                <a:latin typeface="Times New Roman" panose="02020603050405020304" pitchFamily="18" charset="0"/>
                <a:cs typeface="Times New Roman" panose="02020603050405020304" pitchFamily="18" charset="0"/>
              </a:rPr>
              <a:t> Strengths of survey research include its cost effectiveness, generalizability, reliability, and versatility.</a:t>
            </a:r>
          </a:p>
          <a:p>
            <a:pPr>
              <a:buFont typeface="Arial" panose="020B0604020202020204" pitchFamily="34" charset="0"/>
              <a:buChar char="•"/>
            </a:pPr>
            <a:r>
              <a:rPr lang="en-US" sz="2800" dirty="0">
                <a:solidFill>
                  <a:schemeClr val="accent2">
                    <a:lumMod val="50000"/>
                  </a:schemeClr>
                </a:solidFill>
                <a:latin typeface="Times New Roman" panose="02020603050405020304" pitchFamily="18" charset="0"/>
                <a:cs typeface="Times New Roman" panose="02020603050405020304" pitchFamily="18" charset="0"/>
              </a:rPr>
              <a:t>Weaknesses of survey research include inflexibility and issues with validity</a:t>
            </a:r>
          </a:p>
          <a:p>
            <a:pPr>
              <a:buFont typeface="Arial" panose="020B0604020202020204" pitchFamily="34" charset="0"/>
              <a:buChar char="•"/>
            </a:pPr>
            <a:endParaRPr lang="en-US" sz="28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8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800" dirty="0">
              <a:solidFill>
                <a:schemeClr val="accent2">
                  <a:lumMod val="50000"/>
                </a:schemeClr>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endParaRPr lang="en-US" sz="2400" dirty="0">
              <a:solidFill>
                <a:schemeClr val="accent2">
                  <a:lumMod val="50000"/>
                </a:schemeClr>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7955850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56A0AD-12E6-4BFC-B163-C54CCB7C8BE4}"/>
              </a:ext>
            </a:extLst>
          </p:cNvPr>
          <p:cNvSpPr>
            <a:spLocks noGrp="1"/>
          </p:cNvSpPr>
          <p:nvPr>
            <p:ph type="title"/>
          </p:nvPr>
        </p:nvSpPr>
        <p:spPr>
          <a:xfrm>
            <a:off x="2592925" y="0"/>
            <a:ext cx="8911687" cy="45719"/>
          </a:xfrm>
        </p:spPr>
        <p:txBody>
          <a:bodyPr>
            <a:normAutofit fontScale="90000"/>
          </a:bodyPr>
          <a:lstStyle/>
          <a:p>
            <a:endParaRPr lang="en-IN" b="1" dirty="0"/>
          </a:p>
        </p:txBody>
      </p:sp>
      <p:pic>
        <p:nvPicPr>
          <p:cNvPr id="5" name="Content Placeholder 4">
            <a:extLst>
              <a:ext uri="{FF2B5EF4-FFF2-40B4-BE49-F238E27FC236}">
                <a16:creationId xmlns:a16="http://schemas.microsoft.com/office/drawing/2014/main" id="{9D92B05D-E6C4-44A5-8E51-B36C1854A62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7999"/>
          </a:xfrm>
        </p:spPr>
      </p:pic>
    </p:spTree>
    <p:extLst>
      <p:ext uri="{BB962C8B-B14F-4D97-AF65-F5344CB8AC3E}">
        <p14:creationId xmlns:p14="http://schemas.microsoft.com/office/powerpoint/2010/main" val="3989532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75620-9959-46A8-A2C1-AB4C16CD7B1D}"/>
              </a:ext>
            </a:extLst>
          </p:cNvPr>
          <p:cNvSpPr>
            <a:spLocks noGrp="1"/>
          </p:cNvSpPr>
          <p:nvPr>
            <p:ph type="title"/>
          </p:nvPr>
        </p:nvSpPr>
        <p:spPr>
          <a:xfrm>
            <a:off x="0" y="0"/>
            <a:ext cx="12191999" cy="946778"/>
          </a:xfrm>
        </p:spPr>
        <p:txBody>
          <a:bodyPr>
            <a:noAutofit/>
          </a:bodyPr>
          <a:lstStyle/>
          <a:p>
            <a:r>
              <a:rPr lang="en-IN" sz="6600" dirty="0">
                <a:latin typeface="Algerian" panose="04020705040A02060702" pitchFamily="82" charset="0"/>
              </a:rPr>
              <a:t>        </a:t>
            </a:r>
            <a:r>
              <a:rPr lang="en-IN" sz="6600" dirty="0">
                <a:solidFill>
                  <a:schemeClr val="accent3"/>
                </a:solidFill>
                <a:latin typeface="Algerian" panose="04020705040A02060702" pitchFamily="82" charset="0"/>
              </a:rPr>
              <a:t>Survey design</a:t>
            </a:r>
          </a:p>
        </p:txBody>
      </p:sp>
      <p:pic>
        <p:nvPicPr>
          <p:cNvPr id="1026" name="Picture 2" descr="Image result for Student Survey Clip Art">
            <a:extLst>
              <a:ext uri="{FF2B5EF4-FFF2-40B4-BE49-F238E27FC236}">
                <a16:creationId xmlns:a16="http://schemas.microsoft.com/office/drawing/2014/main" id="{E58FD1E1-60E8-4E4A-AB52-4F3192ABAE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565227" y="946778"/>
            <a:ext cx="6626771" cy="591122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04FEE9A0-B3BF-4714-A412-E6B46200FFCF}"/>
              </a:ext>
            </a:extLst>
          </p:cNvPr>
          <p:cNvSpPr/>
          <p:nvPr/>
        </p:nvSpPr>
        <p:spPr>
          <a:xfrm>
            <a:off x="157655" y="2967335"/>
            <a:ext cx="5407571" cy="2554545"/>
          </a:xfrm>
          <a:prstGeom prst="rect">
            <a:avLst/>
          </a:prstGeom>
        </p:spPr>
        <p:txBody>
          <a:bodyPr wrap="square">
            <a:spAutoFit/>
          </a:bodyPr>
          <a:lstStyle/>
          <a:p>
            <a:r>
              <a:rPr lang="en-US" dirty="0">
                <a:solidFill>
                  <a:srgbClr val="3B3835"/>
                </a:solidFill>
                <a:latin typeface="Helvetica Neue"/>
              </a:rPr>
              <a:t>• </a:t>
            </a:r>
            <a:r>
              <a:rPr lang="en-US" sz="3200" i="1" dirty="0">
                <a:solidFill>
                  <a:schemeClr val="accent6">
                    <a:lumMod val="50000"/>
                  </a:schemeClr>
                </a:solidFill>
                <a:latin typeface="Times New Roman" panose="02020603050405020304" pitchFamily="18" charset="0"/>
                <a:cs typeface="Times New Roman" panose="02020603050405020304" pitchFamily="18" charset="0"/>
              </a:rPr>
              <a:t>Survey design is used to </a:t>
            </a:r>
          </a:p>
          <a:p>
            <a:r>
              <a:rPr lang="en-US" sz="3200" i="1" dirty="0">
                <a:solidFill>
                  <a:schemeClr val="accent6">
                    <a:lumMod val="50000"/>
                  </a:schemeClr>
                </a:solidFill>
                <a:latin typeface="Times New Roman" panose="02020603050405020304" pitchFamily="18" charset="0"/>
                <a:cs typeface="Times New Roman" panose="02020603050405020304" pitchFamily="18" charset="0"/>
              </a:rPr>
              <a:t>collect information from </a:t>
            </a:r>
          </a:p>
          <a:p>
            <a:r>
              <a:rPr lang="en-US" sz="3200" i="1" dirty="0">
                <a:solidFill>
                  <a:schemeClr val="accent6">
                    <a:lumMod val="50000"/>
                  </a:schemeClr>
                </a:solidFill>
                <a:latin typeface="Times New Roman" panose="02020603050405020304" pitchFamily="18" charset="0"/>
                <a:cs typeface="Times New Roman" panose="02020603050405020304" pitchFamily="18" charset="0"/>
              </a:rPr>
              <a:t>different subjects within</a:t>
            </a:r>
          </a:p>
          <a:p>
            <a:r>
              <a:rPr lang="en-US" sz="3200" i="1" dirty="0">
                <a:solidFill>
                  <a:schemeClr val="accent6">
                    <a:lumMod val="50000"/>
                  </a:schemeClr>
                </a:solidFill>
                <a:latin typeface="Times New Roman" panose="02020603050405020304" pitchFamily="18" charset="0"/>
                <a:cs typeface="Times New Roman" panose="02020603050405020304" pitchFamily="18" charset="0"/>
              </a:rPr>
              <a:t> a given population having </a:t>
            </a:r>
          </a:p>
          <a:p>
            <a:r>
              <a:rPr lang="en-US" sz="3200" i="1" dirty="0">
                <a:solidFill>
                  <a:schemeClr val="accent6">
                    <a:lumMod val="50000"/>
                  </a:schemeClr>
                </a:solidFill>
                <a:latin typeface="Times New Roman" panose="02020603050405020304" pitchFamily="18" charset="0"/>
                <a:cs typeface="Times New Roman" panose="02020603050405020304" pitchFamily="18" charset="0"/>
              </a:rPr>
              <a:t>same characteristics of interest. </a:t>
            </a:r>
            <a:endParaRPr lang="en-IN" sz="3200" i="1" dirty="0">
              <a:solidFill>
                <a:schemeClr val="accent6">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5308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7F64E-F818-4540-8334-8713AEC1C2DC}"/>
              </a:ext>
            </a:extLst>
          </p:cNvPr>
          <p:cNvSpPr>
            <a:spLocks noGrp="1"/>
          </p:cNvSpPr>
          <p:nvPr>
            <p:ph type="title"/>
          </p:nvPr>
        </p:nvSpPr>
        <p:spPr>
          <a:xfrm>
            <a:off x="141890" y="-1"/>
            <a:ext cx="12050109" cy="946779"/>
          </a:xfrm>
        </p:spPr>
        <p:txBody>
          <a:bodyPr>
            <a:normAutofit fontScale="90000"/>
          </a:bodyPr>
          <a:lstStyle/>
          <a:p>
            <a:r>
              <a:rPr lang="en-US" sz="6000" dirty="0">
                <a:solidFill>
                  <a:schemeClr val="accent3"/>
                </a:solidFill>
                <a:latin typeface="Algerian" panose="04020705040A02060702" pitchFamily="82" charset="0"/>
              </a:rPr>
              <a:t>            </a:t>
            </a:r>
            <a:r>
              <a:rPr lang="en-US" sz="7300" dirty="0">
                <a:solidFill>
                  <a:schemeClr val="accent3"/>
                </a:solidFill>
                <a:latin typeface="Algerian" panose="04020705040A02060702" pitchFamily="82" charset="0"/>
              </a:rPr>
              <a:t>contents</a:t>
            </a:r>
            <a:endParaRPr lang="en-IN" sz="7300" dirty="0">
              <a:solidFill>
                <a:schemeClr val="accent3"/>
              </a:solidFill>
            </a:endParaRPr>
          </a:p>
        </p:txBody>
      </p:sp>
      <p:sp>
        <p:nvSpPr>
          <p:cNvPr id="3" name="Content Placeholder 2">
            <a:extLst>
              <a:ext uri="{FF2B5EF4-FFF2-40B4-BE49-F238E27FC236}">
                <a16:creationId xmlns:a16="http://schemas.microsoft.com/office/drawing/2014/main" id="{32DFA479-0AFF-495A-A3C8-6844DD34C8BE}"/>
              </a:ext>
            </a:extLst>
          </p:cNvPr>
          <p:cNvSpPr>
            <a:spLocks noGrp="1"/>
          </p:cNvSpPr>
          <p:nvPr>
            <p:ph idx="1"/>
          </p:nvPr>
        </p:nvSpPr>
        <p:spPr>
          <a:xfrm>
            <a:off x="141890" y="946778"/>
            <a:ext cx="12050110" cy="5911222"/>
          </a:xfrm>
        </p:spPr>
        <p:txBody>
          <a:bodyPr/>
          <a:lstStyle/>
          <a:p>
            <a:r>
              <a:rPr lang="en-IN" dirty="0"/>
              <a:t>Sur</a:t>
            </a:r>
          </a:p>
          <a:p>
            <a:endParaRPr lang="en-IN" dirty="0"/>
          </a:p>
          <a:p>
            <a:r>
              <a:rPr lang="en-IN" sz="3200" dirty="0">
                <a:solidFill>
                  <a:schemeClr val="accent2">
                    <a:lumMod val="50000"/>
                  </a:schemeClr>
                </a:solidFill>
                <a:latin typeface="Times New Roman" panose="02020603050405020304" pitchFamily="18" charset="0"/>
                <a:cs typeface="Times New Roman" panose="02020603050405020304" pitchFamily="18" charset="0"/>
              </a:rPr>
              <a:t>Survey Design-Nature and Meaning</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Survey Design-Definitions</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Characteristics of Survey Design</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Steps of Survey Design</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Types of Survey Design</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Advantages of Survey Design</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Disadvantages of Survey Design</a:t>
            </a:r>
          </a:p>
          <a:p>
            <a:r>
              <a:rPr lang="en-IN" sz="3200" dirty="0">
                <a:solidFill>
                  <a:schemeClr val="accent2">
                    <a:lumMod val="50000"/>
                  </a:schemeClr>
                </a:solidFill>
                <a:latin typeface="Times New Roman" panose="02020603050405020304" pitchFamily="18" charset="0"/>
                <a:cs typeface="Times New Roman" panose="02020603050405020304" pitchFamily="18" charset="0"/>
              </a:rPr>
              <a:t>Ethical Concerns of Survey Research</a:t>
            </a:r>
          </a:p>
          <a:p>
            <a:endParaRPr lang="en-IN" dirty="0"/>
          </a:p>
        </p:txBody>
      </p:sp>
    </p:spTree>
    <p:extLst>
      <p:ext uri="{BB962C8B-B14F-4D97-AF65-F5344CB8AC3E}">
        <p14:creationId xmlns:p14="http://schemas.microsoft.com/office/powerpoint/2010/main" val="1455726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D2793-9BB1-4227-9A45-69C58D0CE919}"/>
              </a:ext>
            </a:extLst>
          </p:cNvPr>
          <p:cNvSpPr>
            <a:spLocks noGrp="1"/>
          </p:cNvSpPr>
          <p:nvPr>
            <p:ph type="title"/>
          </p:nvPr>
        </p:nvSpPr>
        <p:spPr>
          <a:xfrm>
            <a:off x="173421" y="0"/>
            <a:ext cx="12018579" cy="646386"/>
          </a:xfrm>
        </p:spPr>
        <p:txBody>
          <a:bodyPr>
            <a:normAutofit fontScale="90000"/>
          </a:bodyPr>
          <a:lstStyle/>
          <a:p>
            <a:r>
              <a:rPr lang="en-US" sz="6000" dirty="0">
                <a:solidFill>
                  <a:schemeClr val="accent3"/>
                </a:solidFill>
                <a:latin typeface="Algerian" panose="04020705040A02060702" pitchFamily="82" charset="0"/>
              </a:rPr>
              <a:t>            LEARNING OBJECTIVES</a:t>
            </a:r>
            <a:endParaRPr lang="en-IN" dirty="0">
              <a:solidFill>
                <a:schemeClr val="accent3"/>
              </a:solidFill>
            </a:endParaRPr>
          </a:p>
        </p:txBody>
      </p:sp>
      <p:sp>
        <p:nvSpPr>
          <p:cNvPr id="3" name="Content Placeholder 2">
            <a:extLst>
              <a:ext uri="{FF2B5EF4-FFF2-40B4-BE49-F238E27FC236}">
                <a16:creationId xmlns:a16="http://schemas.microsoft.com/office/drawing/2014/main" id="{87430481-5696-4952-A34D-A97BFD441D5C}"/>
              </a:ext>
            </a:extLst>
          </p:cNvPr>
          <p:cNvSpPr>
            <a:spLocks noGrp="1"/>
          </p:cNvSpPr>
          <p:nvPr>
            <p:ph idx="1"/>
          </p:nvPr>
        </p:nvSpPr>
        <p:spPr>
          <a:xfrm>
            <a:off x="1" y="835572"/>
            <a:ext cx="12113172" cy="6022428"/>
          </a:xfrm>
        </p:spPr>
        <p:txBody>
          <a:bodyPr/>
          <a:lstStyle/>
          <a:p>
            <a:pPr>
              <a:buFont typeface="Arial" panose="020B0604020202020204" pitchFamily="34" charset="0"/>
              <a:buChar char="•"/>
            </a:pPr>
            <a:endParaRPr lang="en-US" dirty="0">
              <a:solidFill>
                <a:srgbClr val="000000"/>
              </a:solidFill>
              <a:latin typeface="Arial" panose="020B0604020202020204" pitchFamily="34" charset="0"/>
            </a:endParaRPr>
          </a:p>
          <a:p>
            <a:pPr marL="0" indent="0">
              <a:buNone/>
            </a:pPr>
            <a:r>
              <a:rPr lang="en-US" dirty="0">
                <a:solidFill>
                  <a:schemeClr val="accent6">
                    <a:lumMod val="50000"/>
                  </a:schemeClr>
                </a:solidFill>
                <a:latin typeface="Arial" panose="020B0604020202020204" pitchFamily="34" charset="0"/>
              </a:rPr>
              <a:t>      </a:t>
            </a:r>
            <a:r>
              <a:rPr lang="en-US" sz="2800" dirty="0">
                <a:solidFill>
                  <a:schemeClr val="accent6">
                    <a:lumMod val="50000"/>
                  </a:schemeClr>
                </a:solidFill>
                <a:latin typeface="Arial Black" panose="020B0A04020102020204" pitchFamily="34" charset="0"/>
              </a:rPr>
              <a:t>The student teachers will be able to</a:t>
            </a:r>
          </a:p>
          <a:p>
            <a:pPr>
              <a:buFont typeface="Wingdings" panose="05000000000000000000" pitchFamily="2" charset="2"/>
              <a:buChar char="v"/>
            </a:pPr>
            <a:r>
              <a:rPr lang="en-US" sz="2800" dirty="0">
                <a:solidFill>
                  <a:schemeClr val="accent2">
                    <a:lumMod val="50000"/>
                  </a:schemeClr>
                </a:solidFill>
                <a:latin typeface="Times New Roman" panose="02020603050405020304" pitchFamily="18" charset="0"/>
                <a:cs typeface="Times New Roman" panose="02020603050405020304" pitchFamily="18" charset="0"/>
              </a:rPr>
              <a:t>   </a:t>
            </a:r>
            <a:r>
              <a:rPr lang="en-US" sz="3600" dirty="0">
                <a:solidFill>
                  <a:schemeClr val="accent2">
                    <a:lumMod val="50000"/>
                  </a:schemeClr>
                </a:solidFill>
                <a:latin typeface="Times New Roman" panose="02020603050405020304" pitchFamily="18" charset="0"/>
                <a:cs typeface="Times New Roman" panose="02020603050405020304" pitchFamily="18" charset="0"/>
              </a:rPr>
              <a:t>describe the nature and meaning of  survey design </a:t>
            </a:r>
          </a:p>
          <a:p>
            <a:pPr>
              <a:buFont typeface="Wingdings" panose="05000000000000000000" pitchFamily="2" charset="2"/>
              <a:buChar char="v"/>
            </a:pPr>
            <a:r>
              <a:rPr lang="en-US" sz="3600" dirty="0">
                <a:solidFill>
                  <a:schemeClr val="accent2">
                    <a:lumMod val="50000"/>
                  </a:schemeClr>
                </a:solidFill>
                <a:latin typeface="Times New Roman" panose="02020603050405020304" pitchFamily="18" charset="0"/>
                <a:cs typeface="Times New Roman" panose="02020603050405020304" pitchFamily="18" charset="0"/>
              </a:rPr>
              <a:t>  explain the characteristics of survey design</a:t>
            </a:r>
          </a:p>
          <a:p>
            <a:pPr>
              <a:buFont typeface="Wingdings" panose="05000000000000000000" pitchFamily="2" charset="2"/>
              <a:buChar char="v"/>
            </a:pPr>
            <a:r>
              <a:rPr lang="en-US" sz="3600" dirty="0">
                <a:solidFill>
                  <a:schemeClr val="accent2">
                    <a:lumMod val="50000"/>
                  </a:schemeClr>
                </a:solidFill>
                <a:latin typeface="Times New Roman" panose="02020603050405020304" pitchFamily="18" charset="0"/>
                <a:cs typeface="Times New Roman" panose="02020603050405020304" pitchFamily="18" charset="0"/>
              </a:rPr>
              <a:t>  list different types of  survey designs </a:t>
            </a:r>
          </a:p>
          <a:p>
            <a:pPr>
              <a:buFont typeface="Wingdings" panose="05000000000000000000" pitchFamily="2" charset="2"/>
              <a:buChar char="v"/>
            </a:pPr>
            <a:r>
              <a:rPr lang="en-US" sz="3600" dirty="0">
                <a:solidFill>
                  <a:schemeClr val="accent2">
                    <a:lumMod val="50000"/>
                  </a:schemeClr>
                </a:solidFill>
                <a:latin typeface="Times New Roman" panose="02020603050405020304" pitchFamily="18" charset="0"/>
                <a:cs typeface="Times New Roman" panose="02020603050405020304" pitchFamily="18" charset="0"/>
              </a:rPr>
              <a:t>   elucidate the steps to carry out survey designs</a:t>
            </a:r>
          </a:p>
          <a:p>
            <a:pPr>
              <a:buFont typeface="Wingdings" panose="05000000000000000000" pitchFamily="2" charset="2"/>
              <a:buChar char="v"/>
            </a:pPr>
            <a:r>
              <a:rPr lang="en-US" sz="3600" dirty="0">
                <a:solidFill>
                  <a:schemeClr val="accent2">
                    <a:lumMod val="50000"/>
                  </a:schemeClr>
                </a:solidFill>
                <a:latin typeface="Times New Roman" panose="02020603050405020304" pitchFamily="18" charset="0"/>
                <a:cs typeface="Times New Roman" panose="02020603050405020304" pitchFamily="18" charset="0"/>
              </a:rPr>
              <a:t>   identify  the advantages and disadvantages of survey method </a:t>
            </a:r>
          </a:p>
          <a:p>
            <a:pPr>
              <a:buFont typeface="Wingdings" panose="05000000000000000000" pitchFamily="2" charset="2"/>
              <a:buChar char="v"/>
            </a:pPr>
            <a:r>
              <a:rPr lang="en-IN" sz="3600" dirty="0"/>
              <a:t>   </a:t>
            </a:r>
            <a:r>
              <a:rPr lang="en-IN" sz="3600" dirty="0">
                <a:solidFill>
                  <a:schemeClr val="accent2">
                    <a:lumMod val="50000"/>
                  </a:schemeClr>
                </a:solidFill>
                <a:latin typeface="Times New Roman" panose="02020603050405020304" pitchFamily="18" charset="0"/>
                <a:cs typeface="Times New Roman" panose="02020603050405020304" pitchFamily="18" charset="0"/>
              </a:rPr>
              <a:t>analyse the ethical concerns of survey designs</a:t>
            </a:r>
          </a:p>
        </p:txBody>
      </p:sp>
    </p:spTree>
    <p:extLst>
      <p:ext uri="{BB962C8B-B14F-4D97-AF65-F5344CB8AC3E}">
        <p14:creationId xmlns:p14="http://schemas.microsoft.com/office/powerpoint/2010/main" val="1285021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BC34E-B17D-4B55-870D-90CB0DE30C8D}"/>
              </a:ext>
            </a:extLst>
          </p:cNvPr>
          <p:cNvSpPr>
            <a:spLocks noGrp="1"/>
          </p:cNvSpPr>
          <p:nvPr>
            <p:ph type="title"/>
          </p:nvPr>
        </p:nvSpPr>
        <p:spPr>
          <a:xfrm>
            <a:off x="0" y="0"/>
            <a:ext cx="12191999" cy="1166648"/>
          </a:xfrm>
        </p:spPr>
        <p:txBody>
          <a:bodyPr>
            <a:normAutofit/>
          </a:bodyPr>
          <a:lstStyle/>
          <a:p>
            <a:r>
              <a:rPr lang="en-US" b="1" dirty="0">
                <a:solidFill>
                  <a:srgbClr val="000000"/>
                </a:solidFill>
                <a:latin typeface="Arial" panose="020B0604020202020204" pitchFamily="34" charset="0"/>
              </a:rPr>
              <a:t> </a:t>
            </a:r>
            <a:r>
              <a:rPr lang="en-US" sz="4800" b="1" dirty="0">
                <a:solidFill>
                  <a:schemeClr val="accent3"/>
                </a:solidFill>
                <a:latin typeface="Algerian" panose="04020705040A02060702" pitchFamily="82" charset="0"/>
              </a:rPr>
              <a:t>Survey design: Meaning and Nature</a:t>
            </a:r>
            <a:endParaRPr lang="en-IN" sz="4800" dirty="0">
              <a:solidFill>
                <a:schemeClr val="accent3"/>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2263FB82-C9CF-4A89-88FD-AD1098E7D401}"/>
              </a:ext>
            </a:extLst>
          </p:cNvPr>
          <p:cNvSpPr>
            <a:spLocks noGrp="1"/>
          </p:cNvSpPr>
          <p:nvPr>
            <p:ph idx="1"/>
          </p:nvPr>
        </p:nvSpPr>
        <p:spPr>
          <a:xfrm>
            <a:off x="204951" y="677916"/>
            <a:ext cx="11987047" cy="6180083"/>
          </a:xfrm>
        </p:spPr>
        <p:txBody>
          <a:bodyPr/>
          <a:lstStyle/>
          <a:p>
            <a:endParaRPr lang="en-US" dirty="0">
              <a:solidFill>
                <a:srgbClr val="252525"/>
              </a:solidFill>
              <a:latin typeface="Arial" panose="020B0604020202020204" pitchFamily="34" charset="0"/>
            </a:endParaRPr>
          </a:p>
          <a:p>
            <a:endParaRPr lang="en-US" dirty="0">
              <a:solidFill>
                <a:srgbClr val="252525"/>
              </a:solidFill>
              <a:latin typeface="Arial" panose="020B0604020202020204" pitchFamily="34" charset="0"/>
            </a:endParaRPr>
          </a:p>
          <a:p>
            <a:r>
              <a:rPr lang="en-US" sz="2400" dirty="0">
                <a:solidFill>
                  <a:schemeClr val="accent2">
                    <a:lumMod val="50000"/>
                  </a:schemeClr>
                </a:solidFill>
                <a:latin typeface="Times New Roman" panose="02020603050405020304" pitchFamily="18" charset="0"/>
                <a:cs typeface="Times New Roman" panose="02020603050405020304" pitchFamily="18" charset="0"/>
              </a:rPr>
              <a:t>Survey studies are usually used to find the fact by collecting the data directly from population or sample</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It is the most commonly used descriptive method in educational researches.</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The researcher collects the data to describe the nature of existing condition or look forward the standards against existing condition or determine the relationships that exists between specific events. </a:t>
            </a:r>
            <a:br>
              <a:rPr lang="en-US" sz="2400" dirty="0">
                <a:solidFill>
                  <a:schemeClr val="accent2">
                    <a:lumMod val="50000"/>
                  </a:schemeClr>
                </a:solidFill>
                <a:latin typeface="Times New Roman" panose="02020603050405020304" pitchFamily="18" charset="0"/>
                <a:cs typeface="Times New Roman" panose="02020603050405020304" pitchFamily="18" charset="0"/>
              </a:rPr>
            </a:br>
            <a:r>
              <a:rPr lang="en-US" sz="2400" dirty="0">
                <a:solidFill>
                  <a:schemeClr val="accent2">
                    <a:lumMod val="50000"/>
                  </a:schemeClr>
                </a:solidFill>
                <a:latin typeface="Times New Roman" panose="02020603050405020304" pitchFamily="18" charset="0"/>
                <a:cs typeface="Times New Roman" panose="02020603050405020304" pitchFamily="18" charset="0"/>
              </a:rPr>
              <a:t> survey study intends to understand and explain the phenomena in a natural setting</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compare different demographic groups or see the cause and effect relationship to make predictions. </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 it requires responses directly from respondents of large population in general</a:t>
            </a:r>
          </a:p>
          <a:p>
            <a:r>
              <a:rPr lang="en-US" sz="2400" dirty="0">
                <a:solidFill>
                  <a:schemeClr val="accent2">
                    <a:lumMod val="50000"/>
                  </a:schemeClr>
                </a:solidFill>
                <a:latin typeface="Times New Roman" panose="02020603050405020304" pitchFamily="18" charset="0"/>
                <a:cs typeface="Times New Roman" panose="02020603050405020304" pitchFamily="18" charset="0"/>
              </a:rPr>
              <a:t>.Survey researches demands various tools to collect the data from samples. They are ranging from observation, interview to questionnaire. </a:t>
            </a:r>
            <a:endParaRPr lang="en-IN" sz="2400"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4641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0141-EA58-4B48-AC73-FF62B116074E}"/>
              </a:ext>
            </a:extLst>
          </p:cNvPr>
          <p:cNvSpPr>
            <a:spLocks noGrp="1"/>
          </p:cNvSpPr>
          <p:nvPr>
            <p:ph type="title"/>
          </p:nvPr>
        </p:nvSpPr>
        <p:spPr>
          <a:xfrm>
            <a:off x="0" y="0"/>
            <a:ext cx="12191999" cy="756745"/>
          </a:xfrm>
        </p:spPr>
        <p:txBody>
          <a:bodyPr>
            <a:normAutofit fontScale="90000"/>
          </a:bodyPr>
          <a:lstStyle/>
          <a:p>
            <a:r>
              <a:rPr lang="en-IN" dirty="0"/>
              <a:t>   </a:t>
            </a:r>
            <a:r>
              <a:rPr lang="en-IN" sz="6000" dirty="0">
                <a:solidFill>
                  <a:schemeClr val="accent3"/>
                </a:solidFill>
                <a:latin typeface="Algerian" panose="04020705040A02060702" pitchFamily="82" charset="0"/>
              </a:rPr>
              <a:t>survey </a:t>
            </a:r>
            <a:r>
              <a:rPr lang="en-IN" sz="6000" dirty="0" err="1">
                <a:solidFill>
                  <a:schemeClr val="accent3"/>
                </a:solidFill>
                <a:latin typeface="Algerian" panose="04020705040A02060702" pitchFamily="82" charset="0"/>
              </a:rPr>
              <a:t>designs:definitions</a:t>
            </a:r>
            <a:endParaRPr lang="en-IN" sz="6000" dirty="0">
              <a:solidFill>
                <a:schemeClr val="accent3"/>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024322F3-CEC4-4F5C-A3BC-EAD2BFEC3552}"/>
              </a:ext>
            </a:extLst>
          </p:cNvPr>
          <p:cNvSpPr>
            <a:spLocks noGrp="1"/>
          </p:cNvSpPr>
          <p:nvPr>
            <p:ph idx="1"/>
          </p:nvPr>
        </p:nvSpPr>
        <p:spPr>
          <a:xfrm>
            <a:off x="0" y="756745"/>
            <a:ext cx="12191998" cy="6101255"/>
          </a:xfrm>
        </p:spPr>
        <p:txBody>
          <a:bodyPr>
            <a:normAutofit fontScale="92500" lnSpcReduction="10000"/>
          </a:bodyPr>
          <a:lstStyle/>
          <a:p>
            <a:endParaRPr lang="en-IN" dirty="0"/>
          </a:p>
          <a:p>
            <a:endParaRPr lang="en-IN" dirty="0"/>
          </a:p>
          <a:p>
            <a:pPr algn="just"/>
            <a:r>
              <a:rPr lang="en-US" sz="2400" dirty="0">
                <a:latin typeface="Times New Roman" panose="02020603050405020304" pitchFamily="18" charset="0"/>
                <a:cs typeface="Times New Roman" panose="02020603050405020304" pitchFamily="18" charset="0"/>
              </a:rPr>
              <a:t>  </a:t>
            </a:r>
            <a:r>
              <a:rPr lang="en-US" sz="2800" dirty="0">
                <a:solidFill>
                  <a:schemeClr val="accent2">
                    <a:lumMod val="50000"/>
                  </a:schemeClr>
                </a:solidFill>
                <a:latin typeface="Times New Roman" panose="02020603050405020304" pitchFamily="18" charset="0"/>
                <a:cs typeface="Times New Roman" panose="02020603050405020304" pitchFamily="18" charset="0"/>
              </a:rPr>
              <a:t>The purpose of survey research design is	to discover the relative incidence,	distribution, and	inter-relations	of	sociological and psychological variables –</a:t>
            </a:r>
          </a:p>
          <a:p>
            <a:pPr marL="0" indent="0" algn="just">
              <a:buNone/>
            </a:pPr>
            <a:r>
              <a:rPr lang="en-US" sz="2800" dirty="0">
                <a:solidFill>
                  <a:schemeClr val="accent5">
                    <a:lumMod val="75000"/>
                  </a:schemeClr>
                </a:solidFill>
                <a:latin typeface="Times New Roman" panose="02020603050405020304" pitchFamily="18" charset="0"/>
                <a:cs typeface="Times New Roman" panose="02020603050405020304" pitchFamily="18" charset="0"/>
              </a:rPr>
              <a:t>                                                                                                        (Kerlinger,1986)</a:t>
            </a:r>
          </a:p>
          <a:p>
            <a:pPr algn="just"/>
            <a:r>
              <a:rPr lang="en-US" sz="2800" dirty="0">
                <a:solidFill>
                  <a:schemeClr val="accent2">
                    <a:lumMod val="50000"/>
                  </a:schemeClr>
                </a:solidFill>
                <a:latin typeface="Times New Roman" panose="02020603050405020304" pitchFamily="18" charset="0"/>
              </a:rPr>
              <a:t>Survey research is defined as "the collection of information from a sample of individuals through their responses to questions" </a:t>
            </a:r>
          </a:p>
          <a:p>
            <a:pPr marL="0" indent="0" algn="just">
              <a:buNone/>
            </a:pPr>
            <a:r>
              <a:rPr lang="en-US" sz="2800" dirty="0">
                <a:solidFill>
                  <a:schemeClr val="accent2">
                    <a:lumMod val="50000"/>
                  </a:schemeClr>
                </a:solidFill>
                <a:latin typeface="Times New Roman" panose="02020603050405020304" pitchFamily="18" charset="0"/>
              </a:rPr>
              <a:t>                                                                                               </a:t>
            </a:r>
            <a:r>
              <a:rPr lang="en-US" sz="2800" dirty="0">
                <a:solidFill>
                  <a:schemeClr val="accent5">
                    <a:lumMod val="75000"/>
                  </a:schemeClr>
                </a:solidFill>
                <a:latin typeface="Times New Roman" panose="02020603050405020304" pitchFamily="18" charset="0"/>
              </a:rPr>
              <a:t>(Check &amp; Schutt, 2012)</a:t>
            </a:r>
          </a:p>
          <a:p>
            <a:pPr algn="just"/>
            <a:endParaRPr lang="en-US" sz="2400" dirty="0">
              <a:solidFill>
                <a:schemeClr val="accent5">
                  <a:lumMod val="75000"/>
                </a:schemeClr>
              </a:solidFill>
              <a:latin typeface="Times New Roman" panose="02020603050405020304" pitchFamily="18" charset="0"/>
            </a:endParaRPr>
          </a:p>
          <a:p>
            <a:pPr marL="0" lvl="0" indent="0" algn="just">
              <a:buClr>
                <a:srgbClr val="353535"/>
              </a:buClr>
              <a:buNone/>
            </a:pPr>
            <a:r>
              <a:rPr lang="en-US" sz="2800" dirty="0">
                <a:solidFill>
                  <a:schemeClr val="accent2">
                    <a:lumMod val="50000"/>
                  </a:schemeClr>
                </a:solidFill>
                <a:latin typeface="Times New Roman" panose="02020603050405020304" pitchFamily="18" charset="0"/>
              </a:rPr>
              <a:t>The survey method gathers data from relatively large number of cases at a particular time                                                                       </a:t>
            </a:r>
            <a:r>
              <a:rPr lang="en-US" sz="2800" dirty="0">
                <a:solidFill>
                  <a:srgbClr val="B927E9">
                    <a:lumMod val="50000"/>
                  </a:srgbClr>
                </a:solidFill>
                <a:latin typeface="Times New Roman" panose="02020603050405020304" pitchFamily="18" charset="0"/>
              </a:rPr>
              <a:t>	                                                                                             (Boudah,2011)</a:t>
            </a:r>
          </a:p>
          <a:p>
            <a:pPr algn="just"/>
            <a:endParaRPr lang="en-US" sz="2800" dirty="0">
              <a:solidFill>
                <a:schemeClr val="accent2">
                  <a:lumMod val="50000"/>
                </a:schemeClr>
              </a:solidFill>
              <a:latin typeface="Times New Roman" panose="02020603050405020304" pitchFamily="18" charset="0"/>
            </a:endParaRPr>
          </a:p>
          <a:p>
            <a:pPr marL="0" indent="0" algn="just">
              <a:buNone/>
            </a:pPr>
            <a:r>
              <a:rPr lang="en-US" sz="2800" dirty="0">
                <a:solidFill>
                  <a:schemeClr val="accent5">
                    <a:lumMod val="50000"/>
                  </a:schemeClr>
                </a:solidFill>
                <a:latin typeface="Times New Roman" panose="02020603050405020304" pitchFamily="18" charset="0"/>
              </a:rPr>
              <a:t>                                                                                                                                                    															</a:t>
            </a:r>
            <a:endParaRPr lang="en-IN" sz="2400" dirty="0">
              <a:solidFill>
                <a:schemeClr val="accent5">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04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CF562-D9DE-4FEB-A14E-2B4CECCBE0D4}"/>
              </a:ext>
            </a:extLst>
          </p:cNvPr>
          <p:cNvSpPr>
            <a:spLocks noGrp="1"/>
          </p:cNvSpPr>
          <p:nvPr>
            <p:ph type="title"/>
          </p:nvPr>
        </p:nvSpPr>
        <p:spPr>
          <a:xfrm>
            <a:off x="0" y="-5722"/>
            <a:ext cx="12192000" cy="778232"/>
          </a:xfrm>
        </p:spPr>
        <p:txBody>
          <a:bodyPr>
            <a:normAutofit fontScale="90000"/>
          </a:bodyPr>
          <a:lstStyle/>
          <a:p>
            <a:r>
              <a:rPr lang="en-IN" b="1" dirty="0">
                <a:solidFill>
                  <a:schemeClr val="accent3"/>
                </a:solidFill>
                <a:latin typeface="Algerian" panose="04020705040A02060702" pitchFamily="82" charset="0"/>
              </a:rPr>
              <a:t>  </a:t>
            </a:r>
            <a:r>
              <a:rPr lang="en-IN" sz="4800" b="1" dirty="0">
                <a:solidFill>
                  <a:schemeClr val="accent3"/>
                </a:solidFill>
                <a:latin typeface="Algerian" panose="04020705040A02060702" pitchFamily="82" charset="0"/>
              </a:rPr>
              <a:t>Characteristics of Survey design</a:t>
            </a:r>
            <a:endParaRPr lang="en-IN" sz="4800" dirty="0">
              <a:solidFill>
                <a:schemeClr val="accent3"/>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B43B6F69-AE82-4405-8FF4-A540B84619C9}"/>
              </a:ext>
            </a:extLst>
          </p:cNvPr>
          <p:cNvSpPr>
            <a:spLocks noGrp="1"/>
          </p:cNvSpPr>
          <p:nvPr>
            <p:ph idx="1"/>
          </p:nvPr>
        </p:nvSpPr>
        <p:spPr>
          <a:xfrm>
            <a:off x="-1" y="772510"/>
            <a:ext cx="12192000" cy="6085490"/>
          </a:xfrm>
        </p:spPr>
        <p:txBody>
          <a:bodyPr>
            <a:normAutofit/>
          </a:bodyPr>
          <a:lstStyle/>
          <a:p>
            <a:pPr fontAlgn="base">
              <a:buFont typeface="Arial" panose="020B0604020202020204" pitchFamily="34" charset="0"/>
              <a:buChar char="•"/>
            </a:pPr>
            <a:endParaRPr lang="en-US" b="1" dirty="0">
              <a:solidFill>
                <a:srgbClr val="1D2228"/>
              </a:solidFill>
              <a:latin typeface="&amp;quot"/>
            </a:endParaRPr>
          </a:p>
          <a:p>
            <a:pPr fontAlgn="base">
              <a:buFont typeface="Arial" panose="020B0604020202020204" pitchFamily="34" charset="0"/>
              <a:buChar char="•"/>
            </a:pPr>
            <a:endParaRPr lang="en-US" b="1" dirty="0">
              <a:solidFill>
                <a:srgbClr val="1D2228"/>
              </a:solidFill>
              <a:latin typeface="&amp;quot"/>
            </a:endParaRPr>
          </a:p>
          <a:p>
            <a:pPr algn="just" fontAlgn="base">
              <a:buFont typeface="Arial" panose="020B0604020202020204" pitchFamily="34" charset="0"/>
              <a:buChar char="•"/>
            </a:pPr>
            <a:r>
              <a:rPr lang="en-US" sz="3200" b="1" dirty="0">
                <a:solidFill>
                  <a:schemeClr val="accent4">
                    <a:lumMod val="75000"/>
                  </a:schemeClr>
                </a:solidFill>
                <a:latin typeface="Times New Roman" panose="02020603050405020304" pitchFamily="18" charset="0"/>
                <a:cs typeface="Times New Roman" panose="02020603050405020304" pitchFamily="18" charset="0"/>
              </a:rPr>
              <a:t>Description.</a:t>
            </a:r>
            <a:r>
              <a:rPr lang="en-US" sz="3200" dirty="0">
                <a:solidFill>
                  <a:schemeClr val="accent2">
                    <a:lumMod val="50000"/>
                  </a:schemeClr>
                </a:solidFill>
                <a:latin typeface="Times New Roman" panose="02020603050405020304" pitchFamily="18" charset="0"/>
                <a:cs typeface="Times New Roman" panose="02020603050405020304" pitchFamily="18" charset="0"/>
              </a:rPr>
              <a:t> It can be used to describe phenomena and summarize them. Also, the usual goal is to get a precise measurement of such phenomena.</a:t>
            </a:r>
          </a:p>
          <a:p>
            <a:pPr algn="just" fontAlgn="base">
              <a:buFont typeface="Arial" panose="020B0604020202020204" pitchFamily="34" charset="0"/>
              <a:buChar char="•"/>
            </a:pPr>
            <a:r>
              <a:rPr lang="en-US" sz="3200" b="1" dirty="0">
                <a:solidFill>
                  <a:schemeClr val="accent4">
                    <a:lumMod val="75000"/>
                  </a:schemeClr>
                </a:solidFill>
                <a:latin typeface="Times New Roman" panose="02020603050405020304" pitchFamily="18" charset="0"/>
                <a:cs typeface="Times New Roman" panose="02020603050405020304" pitchFamily="18" charset="0"/>
              </a:rPr>
              <a:t>Causal Explanation</a:t>
            </a:r>
            <a:r>
              <a:rPr lang="en-US" sz="3200" b="1" dirty="0">
                <a:solidFill>
                  <a:schemeClr val="accent2">
                    <a:lumMod val="50000"/>
                  </a:schemeClr>
                </a:solidFill>
                <a:latin typeface="Times New Roman" panose="02020603050405020304" pitchFamily="18" charset="0"/>
                <a:cs typeface="Times New Roman" panose="02020603050405020304" pitchFamily="18" charset="0"/>
              </a:rPr>
              <a:t>. </a:t>
            </a:r>
            <a:r>
              <a:rPr lang="en-US" sz="3200" dirty="0">
                <a:solidFill>
                  <a:schemeClr val="accent2">
                    <a:lumMod val="50000"/>
                  </a:schemeClr>
                </a:solidFill>
                <a:latin typeface="Times New Roman" panose="02020603050405020304" pitchFamily="18" charset="0"/>
                <a:cs typeface="Times New Roman" panose="02020603050405020304" pitchFamily="18" charset="0"/>
              </a:rPr>
              <a:t>It measures associations between variables; e.g., school grades and self-esteem.</a:t>
            </a:r>
          </a:p>
          <a:p>
            <a:pPr algn="just" fontAlgn="base">
              <a:buFont typeface="Arial" panose="020B0604020202020204" pitchFamily="34" charset="0"/>
              <a:buChar char="•"/>
            </a:pPr>
            <a:r>
              <a:rPr lang="en-US" sz="3200" b="1" dirty="0">
                <a:solidFill>
                  <a:schemeClr val="accent4">
                    <a:lumMod val="75000"/>
                  </a:schemeClr>
                </a:solidFill>
                <a:latin typeface="Times New Roman" panose="02020603050405020304" pitchFamily="18" charset="0"/>
                <a:cs typeface="Times New Roman" panose="02020603050405020304" pitchFamily="18" charset="0"/>
              </a:rPr>
              <a:t>Evaluation.</a:t>
            </a:r>
            <a:r>
              <a:rPr lang="en-US" sz="3200" b="1" dirty="0">
                <a:solidFill>
                  <a:schemeClr val="accent2">
                    <a:lumMod val="50000"/>
                  </a:schemeClr>
                </a:solidFill>
                <a:latin typeface="Times New Roman" panose="02020603050405020304" pitchFamily="18" charset="0"/>
                <a:cs typeface="Times New Roman" panose="02020603050405020304" pitchFamily="18" charset="0"/>
              </a:rPr>
              <a:t> </a:t>
            </a:r>
            <a:r>
              <a:rPr lang="en-US" sz="3200" dirty="0">
                <a:solidFill>
                  <a:schemeClr val="accent2">
                    <a:lumMod val="50000"/>
                  </a:schemeClr>
                </a:solidFill>
                <a:latin typeface="Times New Roman" panose="02020603050405020304" pitchFamily="18" charset="0"/>
                <a:cs typeface="Times New Roman" panose="02020603050405020304" pitchFamily="18" charset="0"/>
              </a:rPr>
              <a:t>It can be useful for determining the degree to which a desired objective is attained as a result of a planned program, hence surveys after interventions.</a:t>
            </a:r>
          </a:p>
          <a:p>
            <a:pPr algn="just" fontAlgn="base">
              <a:buFont typeface="Arial" panose="020B0604020202020204" pitchFamily="34" charset="0"/>
              <a:buChar char="•"/>
            </a:pPr>
            <a:r>
              <a:rPr lang="en-US" sz="3200" b="1" dirty="0">
                <a:solidFill>
                  <a:schemeClr val="accent4">
                    <a:lumMod val="75000"/>
                  </a:schemeClr>
                </a:solidFill>
                <a:latin typeface="Times New Roman" panose="02020603050405020304" pitchFamily="18" charset="0"/>
                <a:cs typeface="Times New Roman" panose="02020603050405020304" pitchFamily="18" charset="0"/>
              </a:rPr>
              <a:t>Prediction.</a:t>
            </a:r>
            <a:r>
              <a:rPr lang="en-US" sz="3200" b="1" dirty="0">
                <a:solidFill>
                  <a:schemeClr val="accent2">
                    <a:lumMod val="50000"/>
                  </a:schemeClr>
                </a:solidFill>
                <a:latin typeface="Times New Roman" panose="02020603050405020304" pitchFamily="18" charset="0"/>
                <a:cs typeface="Times New Roman" panose="02020603050405020304" pitchFamily="18" charset="0"/>
              </a:rPr>
              <a:t> </a:t>
            </a:r>
            <a:r>
              <a:rPr lang="en-US" sz="3200" dirty="0">
                <a:solidFill>
                  <a:schemeClr val="accent2">
                    <a:lumMod val="50000"/>
                  </a:schemeClr>
                </a:solidFill>
                <a:latin typeface="Times New Roman" panose="02020603050405020304" pitchFamily="18" charset="0"/>
                <a:cs typeface="Times New Roman" panose="02020603050405020304" pitchFamily="18" charset="0"/>
              </a:rPr>
              <a:t>Survey data can be used to forecast future events. </a:t>
            </a:r>
            <a:endParaRPr lang="en-US" sz="3200" dirty="0">
              <a:solidFill>
                <a:srgbClr val="1D2228"/>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102281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A0F27-42E9-4D27-B94E-7CE146D453E8}"/>
              </a:ext>
            </a:extLst>
          </p:cNvPr>
          <p:cNvSpPr>
            <a:spLocks noGrp="1"/>
          </p:cNvSpPr>
          <p:nvPr>
            <p:ph type="title"/>
          </p:nvPr>
        </p:nvSpPr>
        <p:spPr>
          <a:xfrm>
            <a:off x="157655" y="0"/>
            <a:ext cx="12034345" cy="709448"/>
          </a:xfrm>
        </p:spPr>
        <p:txBody>
          <a:bodyPr>
            <a:noAutofit/>
          </a:bodyPr>
          <a:lstStyle/>
          <a:p>
            <a:r>
              <a:rPr lang="en-IN" sz="5400" b="1" dirty="0">
                <a:solidFill>
                  <a:schemeClr val="accent3"/>
                </a:solidFill>
                <a:latin typeface="Algerian" panose="04020705040A02060702" pitchFamily="82" charset="0"/>
              </a:rPr>
              <a:t>Steps in Survey Research design</a:t>
            </a:r>
            <a:endParaRPr lang="en-IN" sz="5400" dirty="0">
              <a:solidFill>
                <a:schemeClr val="accent3"/>
              </a:solidFill>
              <a:latin typeface="Algerian" panose="04020705040A02060702" pitchFamily="82" charset="0"/>
            </a:endParaRPr>
          </a:p>
        </p:txBody>
      </p:sp>
      <p:sp>
        <p:nvSpPr>
          <p:cNvPr id="3" name="Content Placeholder 2">
            <a:extLst>
              <a:ext uri="{FF2B5EF4-FFF2-40B4-BE49-F238E27FC236}">
                <a16:creationId xmlns:a16="http://schemas.microsoft.com/office/drawing/2014/main" id="{F4C98718-3B1C-4713-B6D7-7224F5AA445D}"/>
              </a:ext>
            </a:extLst>
          </p:cNvPr>
          <p:cNvSpPr>
            <a:spLocks noGrp="1"/>
          </p:cNvSpPr>
          <p:nvPr>
            <p:ph idx="1"/>
          </p:nvPr>
        </p:nvSpPr>
        <p:spPr>
          <a:xfrm>
            <a:off x="157655" y="709448"/>
            <a:ext cx="12034345" cy="6148552"/>
          </a:xfrm>
        </p:spPr>
        <p:txBody>
          <a:bodyPr/>
          <a:lstStyle/>
          <a:p>
            <a:pPr fontAlgn="base">
              <a:buFont typeface="+mj-lt"/>
              <a:buAutoNum type="arabicPeriod"/>
            </a:pPr>
            <a:endParaRPr lang="en-US" dirty="0">
              <a:solidFill>
                <a:srgbClr val="757575"/>
              </a:solidFill>
              <a:latin typeface="&amp;quot"/>
            </a:endParaRPr>
          </a:p>
          <a:p>
            <a:pPr fontAlgn="base">
              <a:buFont typeface="+mj-lt"/>
              <a:buAutoNum type="arabicPeriod"/>
            </a:pPr>
            <a:endParaRPr lang="en-US" dirty="0">
              <a:solidFill>
                <a:srgbClr val="757575"/>
              </a:solidFill>
              <a:latin typeface="&amp;quot"/>
            </a:endParaRPr>
          </a:p>
          <a:p>
            <a:pPr algn="just" fontAlgn="base">
              <a:buFont typeface="+mj-lt"/>
              <a:buAutoNum type="arabicPeriod"/>
            </a:pPr>
            <a:r>
              <a:rPr lang="en-US" sz="2800" dirty="0">
                <a:solidFill>
                  <a:schemeClr val="accent2">
                    <a:lumMod val="50000"/>
                  </a:schemeClr>
                </a:solidFill>
                <a:latin typeface="Times New Roman" panose="02020603050405020304" pitchFamily="18" charset="0"/>
                <a:cs typeface="Times New Roman" panose="02020603050405020304" pitchFamily="18" charset="0"/>
              </a:rPr>
              <a:t>Defining the purpose and objective of the study i.e. </a:t>
            </a:r>
            <a:r>
              <a:rPr lang="en-US" sz="2800" i="1" dirty="0">
                <a:solidFill>
                  <a:schemeClr val="accent2">
                    <a:lumMod val="50000"/>
                  </a:schemeClr>
                </a:solidFill>
                <a:latin typeface="Times New Roman" panose="02020603050405020304" pitchFamily="18" charset="0"/>
                <a:cs typeface="Times New Roman" panose="02020603050405020304" pitchFamily="18" charset="0"/>
              </a:rPr>
              <a:t>the problem, </a:t>
            </a:r>
            <a:r>
              <a:rPr lang="en-US" sz="2800" dirty="0">
                <a:solidFill>
                  <a:schemeClr val="accent2">
                    <a:lumMod val="50000"/>
                  </a:schemeClr>
                </a:solidFill>
                <a:latin typeface="Times New Roman" panose="02020603050405020304" pitchFamily="18" charset="0"/>
                <a:cs typeface="Times New Roman" panose="02020603050405020304" pitchFamily="18" charset="0"/>
              </a:rPr>
              <a:t>why to conduct a research and what is its worth, the clear objectives formulation etc. are included in the first step of survey research.</a:t>
            </a:r>
          </a:p>
          <a:p>
            <a:pPr algn="just" fontAlgn="base">
              <a:buFont typeface="+mj-lt"/>
              <a:buAutoNum type="arabicPeriod"/>
            </a:pPr>
            <a:r>
              <a:rPr lang="en-US" sz="2800" dirty="0">
                <a:solidFill>
                  <a:schemeClr val="accent2">
                    <a:lumMod val="50000"/>
                  </a:schemeClr>
                </a:solidFill>
                <a:latin typeface="Times New Roman" panose="02020603050405020304" pitchFamily="18" charset="0"/>
                <a:cs typeface="Times New Roman" panose="02020603050405020304" pitchFamily="18" charset="0"/>
              </a:rPr>
              <a:t>Selecting and defining the target population, i.e. upon which the study is based.</a:t>
            </a:r>
          </a:p>
          <a:p>
            <a:pPr algn="just" fontAlgn="base">
              <a:buFont typeface="+mj-lt"/>
              <a:buAutoNum type="arabicPeriod"/>
            </a:pPr>
            <a:r>
              <a:rPr lang="en-US" sz="2800" dirty="0">
                <a:solidFill>
                  <a:schemeClr val="accent2">
                    <a:lumMod val="50000"/>
                  </a:schemeClr>
                </a:solidFill>
                <a:latin typeface="Times New Roman" panose="02020603050405020304" pitchFamily="18" charset="0"/>
                <a:cs typeface="Times New Roman" panose="02020603050405020304" pitchFamily="18" charset="0"/>
              </a:rPr>
              <a:t>Choosing and selecting techniques for data gathering. (i.e. the instrument like interview, questionnaire etc. to be used for data collection). The selection of instrument depends upon the cost, applicability and the research design.</a:t>
            </a:r>
          </a:p>
          <a:p>
            <a:pPr algn="just" fontAlgn="base">
              <a:buFont typeface="+mj-lt"/>
              <a:buAutoNum type="arabicPeriod"/>
            </a:pPr>
            <a:r>
              <a:rPr lang="en-US" sz="2800" dirty="0">
                <a:solidFill>
                  <a:schemeClr val="accent2">
                    <a:lumMod val="50000"/>
                  </a:schemeClr>
                </a:solidFill>
                <a:latin typeface="Times New Roman" panose="02020603050405020304" pitchFamily="18" charset="0"/>
                <a:cs typeface="Times New Roman" panose="02020603050405020304" pitchFamily="18" charset="0"/>
              </a:rPr>
              <a:t>A major and good representative (sample) of the population is to be taken (i.e. this is the step of sampling).</a:t>
            </a:r>
          </a:p>
          <a:p>
            <a:endParaRPr lang="en-IN" dirty="0"/>
          </a:p>
        </p:txBody>
      </p:sp>
    </p:spTree>
    <p:extLst>
      <p:ext uri="{BB962C8B-B14F-4D97-AF65-F5344CB8AC3E}">
        <p14:creationId xmlns:p14="http://schemas.microsoft.com/office/powerpoint/2010/main" val="307002727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TM02892315[[fn=Wisp]]</Template>
  <TotalTime>657</TotalTime>
  <Words>1774</Words>
  <Application>Microsoft Office PowerPoint</Application>
  <PresentationFormat>Widescreen</PresentationFormat>
  <Paragraphs>166</Paragraphs>
  <Slides>25</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25</vt:i4>
      </vt:variant>
    </vt:vector>
  </HeadingPairs>
  <TitlesOfParts>
    <vt:vector size="39" baseType="lpstr">
      <vt:lpstr>&amp;quot</vt:lpstr>
      <vt:lpstr>Algerian</vt:lpstr>
      <vt:lpstr>Arial</vt:lpstr>
      <vt:lpstr>Arial Black</vt:lpstr>
      <vt:lpstr>Calibri2</vt:lpstr>
      <vt:lpstr>Century Gothic</vt:lpstr>
      <vt:lpstr>Cooper Black</vt:lpstr>
      <vt:lpstr>Courier New</vt:lpstr>
      <vt:lpstr>Helvetica Neue</vt:lpstr>
      <vt:lpstr>Open Sans</vt:lpstr>
      <vt:lpstr>Times New Roman</vt:lpstr>
      <vt:lpstr>Wingdings</vt:lpstr>
      <vt:lpstr>Wingdings 3</vt:lpstr>
      <vt:lpstr>Wisp</vt:lpstr>
      <vt:lpstr>PowerPoint Presentation</vt:lpstr>
      <vt:lpstr>                 survey design</vt:lpstr>
      <vt:lpstr>        Survey design</vt:lpstr>
      <vt:lpstr>            contents</vt:lpstr>
      <vt:lpstr>            LEARNING OBJECTIVES</vt:lpstr>
      <vt:lpstr> Survey design: Meaning and Nature</vt:lpstr>
      <vt:lpstr>   survey designs:definitions</vt:lpstr>
      <vt:lpstr>  Characteristics of Survey design</vt:lpstr>
      <vt:lpstr>Steps in Survey Research design</vt:lpstr>
      <vt:lpstr>Steps in Survey Research design</vt:lpstr>
      <vt:lpstr>             CROSS-SECTIONAL DESIGN</vt:lpstr>
      <vt:lpstr>   TYPES OF SURVEY DESIGNS</vt:lpstr>
      <vt:lpstr>   LONGITUDINAL RESEARCH DESIGN</vt:lpstr>
      <vt:lpstr>     TYPES OF SURVEY DESIGNS</vt:lpstr>
      <vt:lpstr>             TYPES OF SURVEY DESIGNS</vt:lpstr>
      <vt:lpstr>           TYPES OF SURVEY DESIGNS</vt:lpstr>
      <vt:lpstr> TYPES OF SURVEY DESIGNS</vt:lpstr>
      <vt:lpstr>Comparison of longitudinal designs</vt:lpstr>
      <vt:lpstr>   cross-sectional design Vs longitudinal design</vt:lpstr>
      <vt:lpstr>ADVANTAGES  OF SURVEY design</vt:lpstr>
      <vt:lpstr>   disadvantages of survey design</vt:lpstr>
      <vt:lpstr>Privacy and ethics in survey research </vt:lpstr>
      <vt:lpstr> Suggested readings</vt:lpstr>
      <vt:lpstr>             summary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36</cp:revision>
  <dcterms:created xsi:type="dcterms:W3CDTF">2020-06-22T16:02:42Z</dcterms:created>
  <dcterms:modified xsi:type="dcterms:W3CDTF">2020-07-01T16:09:07Z</dcterms:modified>
</cp:coreProperties>
</file>